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89"/>
  </p:notesMasterIdLst>
  <p:sldIdLst>
    <p:sldId id="256" r:id="rId2"/>
    <p:sldId id="334" r:id="rId3"/>
    <p:sldId id="335" r:id="rId4"/>
    <p:sldId id="269" r:id="rId5"/>
    <p:sldId id="257" r:id="rId6"/>
    <p:sldId id="267" r:id="rId7"/>
    <p:sldId id="641" r:id="rId8"/>
    <p:sldId id="642" r:id="rId9"/>
    <p:sldId id="643" r:id="rId10"/>
    <p:sldId id="644" r:id="rId11"/>
    <p:sldId id="645" r:id="rId12"/>
    <p:sldId id="646" r:id="rId13"/>
    <p:sldId id="647" r:id="rId14"/>
    <p:sldId id="648" r:id="rId15"/>
    <p:sldId id="649" r:id="rId16"/>
    <p:sldId id="650" r:id="rId17"/>
    <p:sldId id="651" r:id="rId18"/>
    <p:sldId id="652" r:id="rId19"/>
    <p:sldId id="653" r:id="rId20"/>
    <p:sldId id="654" r:id="rId21"/>
    <p:sldId id="655" r:id="rId22"/>
    <p:sldId id="656" r:id="rId23"/>
    <p:sldId id="657" r:id="rId24"/>
    <p:sldId id="658" r:id="rId25"/>
    <p:sldId id="659" r:id="rId26"/>
    <p:sldId id="660" r:id="rId27"/>
    <p:sldId id="258" r:id="rId28"/>
    <p:sldId id="667" r:id="rId29"/>
    <p:sldId id="661" r:id="rId30"/>
    <p:sldId id="662" r:id="rId31"/>
    <p:sldId id="663" r:id="rId32"/>
    <p:sldId id="664" r:id="rId33"/>
    <p:sldId id="665" r:id="rId34"/>
    <p:sldId id="666" r:id="rId35"/>
    <p:sldId id="668" r:id="rId36"/>
    <p:sldId id="669" r:id="rId37"/>
    <p:sldId id="670" r:id="rId38"/>
    <p:sldId id="671" r:id="rId39"/>
    <p:sldId id="672" r:id="rId40"/>
    <p:sldId id="673" r:id="rId41"/>
    <p:sldId id="674" r:id="rId42"/>
    <p:sldId id="680" r:id="rId43"/>
    <p:sldId id="611" r:id="rId44"/>
    <p:sldId id="612" r:id="rId45"/>
    <p:sldId id="613" r:id="rId46"/>
    <p:sldId id="614" r:id="rId47"/>
    <p:sldId id="615" r:id="rId48"/>
    <p:sldId id="616" r:id="rId49"/>
    <p:sldId id="617" r:id="rId50"/>
    <p:sldId id="618" r:id="rId51"/>
    <p:sldId id="619" r:id="rId52"/>
    <p:sldId id="620" r:id="rId53"/>
    <p:sldId id="621" r:id="rId54"/>
    <p:sldId id="623" r:id="rId55"/>
    <p:sldId id="624" r:id="rId56"/>
    <p:sldId id="625" r:id="rId57"/>
    <p:sldId id="626" r:id="rId58"/>
    <p:sldId id="627" r:id="rId59"/>
    <p:sldId id="628" r:id="rId60"/>
    <p:sldId id="629" r:id="rId61"/>
    <p:sldId id="630" r:id="rId62"/>
    <p:sldId id="622" r:id="rId63"/>
    <p:sldId id="631" r:id="rId64"/>
    <p:sldId id="632" r:id="rId65"/>
    <p:sldId id="633" r:id="rId66"/>
    <p:sldId id="634" r:id="rId67"/>
    <p:sldId id="635" r:id="rId68"/>
    <p:sldId id="636" r:id="rId69"/>
    <p:sldId id="637" r:id="rId70"/>
    <p:sldId id="406" r:id="rId71"/>
    <p:sldId id="682" r:id="rId72"/>
    <p:sldId id="638" r:id="rId73"/>
    <p:sldId id="639" r:id="rId74"/>
    <p:sldId id="683" r:id="rId75"/>
    <p:sldId id="684" r:id="rId76"/>
    <p:sldId id="685" r:id="rId77"/>
    <p:sldId id="686" r:id="rId78"/>
    <p:sldId id="640" r:id="rId79"/>
    <p:sldId id="687" r:id="rId80"/>
    <p:sldId id="688" r:id="rId81"/>
    <p:sldId id="689" r:id="rId82"/>
    <p:sldId id="690" r:id="rId83"/>
    <p:sldId id="691" r:id="rId84"/>
    <p:sldId id="681" r:id="rId85"/>
    <p:sldId id="609" r:id="rId86"/>
    <p:sldId id="610" r:id="rId87"/>
    <p:sldId id="419" r:id="rId88"/>
  </p:sldIdLst>
  <p:sldSz cx="12192000" cy="6858000"/>
  <p:notesSz cx="6858000" cy="9144000"/>
  <p:custDataLst>
    <p:tags r:id="rId9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2781"/>
    <a:srgbClr val="026E35"/>
    <a:srgbClr val="044595"/>
    <a:srgbClr val="A11212"/>
    <a:srgbClr val="324A7A"/>
    <a:srgbClr val="FDE7E7"/>
    <a:srgbClr val="FBD9D9"/>
    <a:srgbClr val="203A6B"/>
    <a:srgbClr val="DCE5F4"/>
    <a:srgbClr val="CDD9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109" autoAdjust="0"/>
    <p:restoredTop sz="94660"/>
  </p:normalViewPr>
  <p:slideViewPr>
    <p:cSldViewPr snapToGrid="0">
      <p:cViewPr varScale="1">
        <p:scale>
          <a:sx n="36" d="100"/>
          <a:sy n="36" d="100"/>
        </p:scale>
        <p:origin x="52" y="8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gs" Target="tags/tag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EBC431-090A-4D11-8DA0-0E909CD9C1D0}" type="datetimeFigureOut">
              <a:rPr lang="zh-CN" altLang="en-US" smtClean="0"/>
              <a:t>2024/6/6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29C44F-97CF-4085-A443-4AE7FEC076DC}"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封面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sp>
        <p:nvSpPr>
          <p:cNvPr id="2" name="矩形 1"/>
          <p:cNvSpPr/>
          <p:nvPr userDrawn="1"/>
        </p:nvSpPr>
        <p:spPr>
          <a:xfrm>
            <a:off x="0" y="0"/>
            <a:ext cx="2419350" cy="6858000"/>
          </a:xfrm>
          <a:prstGeom prst="rect">
            <a:avLst/>
          </a:prstGeom>
          <a:solidFill>
            <a:schemeClr val="accent1">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日期占位符 3"/>
          <p:cNvSpPr>
            <a:spLocks noGrp="1"/>
          </p:cNvSpPr>
          <p:nvPr>
            <p:ph type="dt" sz="half" idx="10"/>
          </p:nvPr>
        </p:nvSpPr>
        <p:spPr/>
        <p:txBody>
          <a:body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4EE297-474B-4A86-A7C8-228BCE0B587B}" type="datetimeFigureOut">
              <a:rPr lang="zh-CN" altLang="en-US" smtClean="0"/>
              <a:t>2024/6/6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0877DEB-90F5-4A8C-8837-7104AE75A0B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DB8552-0204-45E1-8C81-68DBA02E28B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3.xml"/><Relationship Id="rId1" Type="http://schemas.openxmlformats.org/officeDocument/2006/relationships/tags" Target="../tags/tag36.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9.xml"/><Relationship Id="rId1" Type="http://schemas.openxmlformats.org/officeDocument/2006/relationships/tags" Target="../tags/tag38.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4.xml"/><Relationship Id="rId1" Type="http://schemas.openxmlformats.org/officeDocument/2006/relationships/tags" Target="../tags/tag43.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3.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3.xml"/><Relationship Id="rId1" Type="http://schemas.openxmlformats.org/officeDocument/2006/relationships/tags" Target="../tags/tag51.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3.xml"/><Relationship Id="rId1" Type="http://schemas.openxmlformats.org/officeDocument/2006/relationships/tags" Target="../tags/tag52.xml"/><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3.xml"/><Relationship Id="rId1" Type="http://schemas.openxmlformats.org/officeDocument/2006/relationships/tags" Target="../tags/tag53.xml"/><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3.xml"/><Relationship Id="rId1" Type="http://schemas.openxmlformats.org/officeDocument/2006/relationships/tags" Target="../tags/tag54.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3.xml"/><Relationship Id="rId1" Type="http://schemas.openxmlformats.org/officeDocument/2006/relationships/tags" Target="../tags/tag55.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6.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3.xml"/><Relationship Id="rId1" Type="http://schemas.openxmlformats.org/officeDocument/2006/relationships/tags" Target="../tags/tag5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8.xml"/></Relationships>
</file>

<file path=ppt/slides/_rels/slide4.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0" Type="http://schemas.openxmlformats.org/officeDocument/2006/relationships/tags" Target="../tags/tag23.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3.xml"/><Relationship Id="rId1" Type="http://schemas.openxmlformats.org/officeDocument/2006/relationships/tags" Target="../tags/tag60.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4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4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5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0.xml"/><Relationship Id="rId1" Type="http://schemas.openxmlformats.org/officeDocument/2006/relationships/tags" Target="../tags/tag69.xml"/><Relationship Id="rId4" Type="http://schemas.openxmlformats.org/officeDocument/2006/relationships/image" Target="../media/image39.png"/></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3.xml"/><Relationship Id="rId1" Type="http://schemas.openxmlformats.org/officeDocument/2006/relationships/tags" Target="../tags/tag71.xml"/></Relationships>
</file>

<file path=ppt/slides/_rels/slide5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3.xml"/><Relationship Id="rId1" Type="http://schemas.openxmlformats.org/officeDocument/2006/relationships/tags" Target="../tags/tag72.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3.xml"/><Relationship Id="rId1" Type="http://schemas.openxmlformats.org/officeDocument/2006/relationships/tags" Target="../tags/tag73.xml"/></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3.xml"/><Relationship Id="rId1" Type="http://schemas.openxmlformats.org/officeDocument/2006/relationships/tags" Target="../tags/tag74.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5.xml"/></Relationships>
</file>

<file path=ppt/slides/_rels/slide5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3.xml"/><Relationship Id="rId1" Type="http://schemas.openxmlformats.org/officeDocument/2006/relationships/tags" Target="../tags/tag76.xml"/><Relationship Id="rId4" Type="http://schemas.openxmlformats.org/officeDocument/2006/relationships/image" Target="../media/image4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3.xml"/><Relationship Id="rId1" Type="http://schemas.openxmlformats.org/officeDocument/2006/relationships/tags" Target="../tags/tag77.xml"/><Relationship Id="rId4" Type="http://schemas.openxmlformats.org/officeDocument/2006/relationships/image" Target="../media/image49.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8.xml"/></Relationships>
</file>

<file path=ppt/slides/_rels/slide6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Layout" Target="../slideLayouts/slideLayout3.xml"/><Relationship Id="rId1" Type="http://schemas.openxmlformats.org/officeDocument/2006/relationships/tags" Target="../tags/tag79.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0.xml"/></Relationships>
</file>

<file path=ppt/slides/_rels/slide6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slideLayout" Target="../slideLayouts/slideLayout3.xml"/><Relationship Id="rId1" Type="http://schemas.openxmlformats.org/officeDocument/2006/relationships/tags" Target="../tags/tag81.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2.xml"/></Relationships>
</file>

<file path=ppt/slides/_rels/slide6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3.xml"/><Relationship Id="rId1" Type="http://schemas.openxmlformats.org/officeDocument/2006/relationships/tags" Target="../tags/tag83.xml"/></Relationships>
</file>

<file path=ppt/slides/_rels/slide6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Layout" Target="../slideLayouts/slideLayout3.xml"/><Relationship Id="rId1" Type="http://schemas.openxmlformats.org/officeDocument/2006/relationships/tags" Target="../tags/tag84.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 Id="rId4"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Layout" Target="../slideLayouts/slideLayout3.xml"/><Relationship Id="rId1" Type="http://schemas.openxmlformats.org/officeDocument/2006/relationships/tags" Target="../tags/tag89.xml"/><Relationship Id="rId4" Type="http://schemas.openxmlformats.org/officeDocument/2006/relationships/image" Target="../media/image55.png"/></Relationships>
</file>

<file path=ppt/slides/_rels/slide7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slideLayout" Target="../slideLayouts/slideLayout3.xml"/><Relationship Id="rId1" Type="http://schemas.openxmlformats.org/officeDocument/2006/relationships/tags" Target="../tags/tag90.xml"/></Relationships>
</file>

<file path=ppt/slides/_rels/slide7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slideLayout" Target="../slideLayouts/slideLayout3.xml"/><Relationship Id="rId1" Type="http://schemas.openxmlformats.org/officeDocument/2006/relationships/tags" Target="../tags/tag91.xml"/></Relationships>
</file>

<file path=ppt/slides/_rels/slide7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slideLayout" Target="../slideLayouts/slideLayout3.xml"/><Relationship Id="rId1" Type="http://schemas.openxmlformats.org/officeDocument/2006/relationships/tags" Target="../tags/tag92.xml"/></Relationships>
</file>

<file path=ppt/slides/_rels/slide7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Layout" Target="../slideLayouts/slideLayout3.xml"/><Relationship Id="rId1" Type="http://schemas.openxmlformats.org/officeDocument/2006/relationships/tags" Target="../tags/tag93.xml"/></Relationships>
</file>

<file path=ppt/slides/_rels/slide7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slideLayout" Target="../slideLayouts/slideLayout3.xml"/><Relationship Id="rId1" Type="http://schemas.openxmlformats.org/officeDocument/2006/relationships/tags" Target="../tags/tag94.xml"/></Relationships>
</file>

<file path=ppt/slides/_rels/slide7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slideLayout" Target="../slideLayouts/slideLayout3.xml"/><Relationship Id="rId1" Type="http://schemas.openxmlformats.org/officeDocument/2006/relationships/tags" Target="../tags/tag95.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8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slideLayout" Target="../slideLayouts/slideLayout3.xml"/><Relationship Id="rId1" Type="http://schemas.openxmlformats.org/officeDocument/2006/relationships/tags" Target="../tags/tag96.xml"/></Relationships>
</file>

<file path=ppt/slides/_rels/slide8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Layout" Target="../slideLayouts/slideLayout3.xml"/><Relationship Id="rId1" Type="http://schemas.openxmlformats.org/officeDocument/2006/relationships/tags" Target="../tags/tag97.xml"/></Relationships>
</file>

<file path=ppt/slides/_rels/slide8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slideLayout" Target="../slideLayouts/slideLayout3.xml"/><Relationship Id="rId1" Type="http://schemas.openxmlformats.org/officeDocument/2006/relationships/tags" Target="../tags/tag98.xml"/><Relationship Id="rId4" Type="http://schemas.openxmlformats.org/officeDocument/2006/relationships/image" Target="../media/image64.png"/></Relationships>
</file>

<file path=ppt/slides/_rels/slide8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slideLayout" Target="../slideLayouts/slideLayout3.xml"/><Relationship Id="rId1" Type="http://schemas.openxmlformats.org/officeDocument/2006/relationships/tags" Target="../tags/tag99.xml"/><Relationship Id="rId4" Type="http://schemas.openxmlformats.org/officeDocument/2006/relationships/image" Target="../media/image66.png"/></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0.xml"/></Relationships>
</file>

<file path=ppt/slides/_rels/slide8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slideLayout" Target="../slideLayouts/slideLayout3.xml"/><Relationship Id="rId1" Type="http://schemas.openxmlformats.org/officeDocument/2006/relationships/tags" Target="../tags/tag10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slideLayout" Target="../slideLayouts/slideLayout4.xml"/><Relationship Id="rId5" Type="http://schemas.openxmlformats.org/officeDocument/2006/relationships/tags" Target="../tags/tag106.xml"/><Relationship Id="rId4" Type="http://schemas.openxmlformats.org/officeDocument/2006/relationships/tags" Target="../tags/tag105.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tags" Target="../tags/tag3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381911"/>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a:off x="5348402" y="634312"/>
            <a:ext cx="1495195" cy="14951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587072" y="2325468"/>
            <a:ext cx="9091366" cy="830997"/>
          </a:xfrm>
          <a:prstGeom prst="rect">
            <a:avLst/>
          </a:prstGeom>
          <a:noFill/>
        </p:spPr>
        <p:txBody>
          <a:bodyPr wrap="square" rtlCol="0">
            <a:spAutoFit/>
          </a:bodyPr>
          <a:lstStyle/>
          <a:p>
            <a:pPr algn="ctr"/>
            <a:r>
              <a:rPr lang="zh-CN" altLang="en-US" sz="4800" b="1" dirty="0" smtClean="0">
                <a:solidFill>
                  <a:schemeClr val="bg1"/>
                </a:solidFill>
              </a:rPr>
              <a:t>第</a:t>
            </a:r>
            <a:r>
              <a:rPr lang="en-US" altLang="zh-CN" sz="4800" b="1" dirty="0">
                <a:solidFill>
                  <a:schemeClr val="bg1"/>
                </a:solidFill>
              </a:rPr>
              <a:t>7</a:t>
            </a:r>
            <a:r>
              <a:rPr lang="zh-CN" altLang="en-US" sz="4800" b="1" dirty="0" smtClean="0">
                <a:solidFill>
                  <a:schemeClr val="bg1"/>
                </a:solidFill>
              </a:rPr>
              <a:t>章 文字及文字动画</a:t>
            </a:r>
            <a:endParaRPr lang="zh-CN" altLang="zh-CN" sz="4800" b="1" dirty="0">
              <a:solidFill>
                <a:schemeClr val="bg1"/>
              </a:solidFill>
            </a:endParaRPr>
          </a:p>
        </p:txBody>
      </p:sp>
      <p:sp>
        <p:nvSpPr>
          <p:cNvPr id="92" name="文本框 91"/>
          <p:cNvSpPr txBox="1"/>
          <p:nvPr/>
        </p:nvSpPr>
        <p:spPr>
          <a:xfrm>
            <a:off x="2599463" y="3687449"/>
            <a:ext cx="6993068" cy="338554"/>
          </a:xfrm>
          <a:prstGeom prst="rect">
            <a:avLst/>
          </a:prstGeom>
          <a:noFill/>
        </p:spPr>
        <p:txBody>
          <a:bodyPr wrap="none" rtlCol="0">
            <a:spAutoFit/>
          </a:bodyPr>
          <a:lstStyle/>
          <a:p>
            <a:pPr algn="ctr"/>
            <a:r>
              <a:rPr lang="en-US" altLang="zh-CN" sz="1600" spc="300" dirty="0">
                <a:solidFill>
                  <a:schemeClr val="bg1"/>
                </a:solidFill>
              </a:rPr>
              <a:t>Chapter One First Acquaintance After Effects 2022</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6"/>
          <p:cNvSpPr/>
          <p:nvPr>
            <p:custDataLst>
              <p:tags r:id="rId1"/>
            </p:custDataLst>
          </p:nvPr>
        </p:nvSpPr>
        <p:spPr>
          <a:xfrm>
            <a:off x="2657255" y="1037992"/>
            <a:ext cx="9355452" cy="163263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69200" y="970082"/>
            <a:ext cx="2250150" cy="1127739"/>
            <a:chOff x="169200" y="1595724"/>
            <a:chExt cx="2250150" cy="112773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文字显示</a:t>
              </a: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526171" y="109157"/>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796988" y="1145565"/>
            <a:ext cx="8875059" cy="1135054"/>
          </a:xfrm>
          <a:prstGeom prst="rect">
            <a:avLst/>
          </a:prstGeom>
        </p:spPr>
        <p:txBody>
          <a:bodyPr wrap="square">
            <a:spAutoFit/>
          </a:bodyPr>
          <a:lstStyle/>
          <a:p>
            <a:pPr>
              <a:lnSpc>
                <a:spcPct val="150000"/>
              </a:lnSpc>
            </a:pPr>
            <a:r>
              <a:rPr lang="zh-CN" altLang="zh-CN" sz="2400" kern="100" dirty="0">
                <a:latin typeface="+mn-ea"/>
                <a:cs typeface="宋体" panose="02010600030101010101" pitchFamily="2" charset="-122"/>
              </a:rPr>
              <a:t>步骤</a:t>
            </a:r>
            <a:r>
              <a:rPr lang="en-US" altLang="zh-CN" sz="2400" kern="100" dirty="0">
                <a:latin typeface="+mn-ea"/>
                <a:cs typeface="宋体" panose="02010600030101010101" pitchFamily="2" charset="-122"/>
              </a:rPr>
              <a:t>03</a:t>
            </a:r>
            <a:r>
              <a:rPr lang="zh-CN" altLang="zh-CN" sz="2400" kern="100" dirty="0">
                <a:latin typeface="+mn-ea"/>
                <a:cs typeface="宋体" panose="02010600030101010101" pitchFamily="2" charset="-122"/>
              </a:rPr>
              <a:t>：将上一步中的文字图层下拉菜单中的“动画制作工具</a:t>
            </a:r>
            <a:r>
              <a:rPr lang="en-US" altLang="zh-CN" sz="2400" kern="100" dirty="0">
                <a:latin typeface="+mn-ea"/>
                <a:cs typeface="宋体" panose="02010600030101010101" pitchFamily="2" charset="-122"/>
              </a:rPr>
              <a:t>1</a:t>
            </a:r>
            <a:r>
              <a:rPr lang="en-US" altLang="zh-CN" sz="2400" kern="100" dirty="0">
                <a:latin typeface="+mn-ea"/>
                <a:cs typeface="Times New Roman" panose="02020603050405020304" pitchFamily="18" charset="0"/>
              </a:rPr>
              <a:t>&gt;</a:t>
            </a:r>
            <a:r>
              <a:rPr lang="zh-CN" altLang="zh-CN" sz="2400" kern="100" dirty="0">
                <a:latin typeface="+mn-ea"/>
                <a:cs typeface="宋体" panose="02010600030101010101" pitchFamily="2" charset="-122"/>
              </a:rPr>
              <a:t>范围选择器</a:t>
            </a:r>
            <a:r>
              <a:rPr lang="en-US" altLang="zh-CN" sz="2400" kern="100" dirty="0">
                <a:latin typeface="+mn-ea"/>
                <a:cs typeface="宋体" panose="02010600030101010101" pitchFamily="2" charset="-122"/>
              </a:rPr>
              <a:t>1</a:t>
            </a:r>
            <a:r>
              <a:rPr lang="en-US" altLang="zh-CN" sz="2400" kern="100" dirty="0">
                <a:latin typeface="+mn-ea"/>
                <a:cs typeface="Times New Roman" panose="02020603050405020304" pitchFamily="18" charset="0"/>
              </a:rPr>
              <a:t>&gt;</a:t>
            </a:r>
            <a:r>
              <a:rPr lang="zh-CN" altLang="zh-CN" sz="2400" kern="100" dirty="0">
                <a:latin typeface="+mn-ea"/>
                <a:cs typeface="宋体" panose="02010600030101010101" pitchFamily="2" charset="-122"/>
              </a:rPr>
              <a:t>高级中的“依据”设置为“词”，如图</a:t>
            </a:r>
            <a:r>
              <a:rPr lang="en-US" altLang="zh-CN" sz="2400" kern="100" dirty="0">
                <a:latin typeface="+mn-ea"/>
                <a:cs typeface="宋体" panose="02010600030101010101" pitchFamily="2" charset="-122"/>
              </a:rPr>
              <a:t>7-5</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a:xfrm>
            <a:off x="3742627" y="3069402"/>
            <a:ext cx="7283962" cy="2524574"/>
          </a:xfrm>
          <a:prstGeom prst="rect">
            <a:avLst/>
          </a:prstGeom>
          <a:noFill/>
          <a:ln>
            <a:noFill/>
          </a:ln>
        </p:spPr>
      </p:pic>
      <p:sp>
        <p:nvSpPr>
          <p:cNvPr id="12" name="矩形 11"/>
          <p:cNvSpPr/>
          <p:nvPr/>
        </p:nvSpPr>
        <p:spPr>
          <a:xfrm>
            <a:off x="6362163" y="5738840"/>
            <a:ext cx="970137"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7-5</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772141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6"/>
          <p:cNvSpPr/>
          <p:nvPr>
            <p:custDataLst>
              <p:tags r:id="rId1"/>
            </p:custDataLst>
          </p:nvPr>
        </p:nvSpPr>
        <p:spPr>
          <a:xfrm>
            <a:off x="2657255" y="1037992"/>
            <a:ext cx="9355452" cy="279890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3" name="组合 2"/>
          <p:cNvGrpSpPr/>
          <p:nvPr/>
        </p:nvGrpSpPr>
        <p:grpSpPr>
          <a:xfrm>
            <a:off x="169200" y="970082"/>
            <a:ext cx="2250150" cy="1127739"/>
            <a:chOff x="169200" y="1595724"/>
            <a:chExt cx="2250150" cy="1127739"/>
          </a:xfrm>
        </p:grpSpPr>
        <p:grpSp>
          <p:nvGrpSpPr>
            <p:cNvPr id="4" name="组合 3"/>
            <p:cNvGrpSpPr/>
            <p:nvPr/>
          </p:nvGrpSpPr>
          <p:grpSpPr>
            <a:xfrm>
              <a:off x="169200" y="1595724"/>
              <a:ext cx="2080947" cy="1127739"/>
              <a:chOff x="197436" y="1306286"/>
              <a:chExt cx="2080947" cy="1127739"/>
            </a:xfrm>
          </p:grpSpPr>
          <p:sp>
            <p:nvSpPr>
              <p:cNvPr id="7"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5" name="等腰三角形 4"/>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文字显示</a:t>
              </a:r>
              <a:endParaRPr lang="zh-CN" altLang="zh-CN" sz="1600" kern="100" dirty="0">
                <a:solidFill>
                  <a:schemeClr val="bg1"/>
                </a:solidFill>
                <a:effectLst/>
                <a:latin typeface="+mn-ea"/>
                <a:cs typeface="Times New Roman" panose="02020603050405020304" pitchFamily="18" charset="0"/>
              </a:endParaRPr>
            </a:p>
          </p:txBody>
        </p:sp>
      </p:grpSp>
      <p:sp>
        <p:nvSpPr>
          <p:cNvPr id="9" name="矩形 8"/>
          <p:cNvSpPr/>
          <p:nvPr/>
        </p:nvSpPr>
        <p:spPr>
          <a:xfrm>
            <a:off x="2526171" y="109157"/>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2657255" y="1084532"/>
            <a:ext cx="9355452" cy="2797048"/>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：随后将时间指示器放置在第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帧处，随后设置上一步文字图层下拉菜单中的“动画制作工具</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范围选择器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”下的“起始”为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，并设置动画关键帧，然后在第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秒</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帧处设置其为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100</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，随后框选这两个关键帧并按快捷键</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F9</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，将它们变为贝塞尔曲线，如图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a:xfrm>
            <a:off x="2657255" y="4143594"/>
            <a:ext cx="6253663" cy="1844830"/>
          </a:xfrm>
          <a:prstGeom prst="rect">
            <a:avLst/>
          </a:prstGeom>
          <a:noFill/>
          <a:ln>
            <a:noFill/>
          </a:ln>
        </p:spPr>
      </p:pic>
      <p:sp>
        <p:nvSpPr>
          <p:cNvPr id="12" name="矩形 11"/>
          <p:cNvSpPr/>
          <p:nvPr/>
        </p:nvSpPr>
        <p:spPr>
          <a:xfrm>
            <a:off x="9053377" y="4704518"/>
            <a:ext cx="970137"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7-6</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703521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200" y="970082"/>
            <a:ext cx="2250150" cy="1127739"/>
            <a:chOff x="169200" y="1595724"/>
            <a:chExt cx="2250150" cy="112773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文字显示</a:t>
              </a: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526171" y="109157"/>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圆角矩形 6"/>
          <p:cNvSpPr/>
          <p:nvPr>
            <p:custDataLst>
              <p:tags r:id="rId1"/>
            </p:custDataLst>
          </p:nvPr>
        </p:nvSpPr>
        <p:spPr>
          <a:xfrm>
            <a:off x="2657255" y="1037991"/>
            <a:ext cx="9355452" cy="238387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1" name="矩形 10"/>
          <p:cNvSpPr/>
          <p:nvPr/>
        </p:nvSpPr>
        <p:spPr>
          <a:xfrm>
            <a:off x="2826458" y="1113543"/>
            <a:ext cx="8935236" cy="2308324"/>
          </a:xfrm>
          <a:prstGeom prst="rect">
            <a:avLst/>
          </a:prstGeom>
        </p:spPr>
        <p:txBody>
          <a:bodyPr wrap="square">
            <a:spAutoFit/>
          </a:bodyPr>
          <a:lstStyle/>
          <a:p>
            <a:pPr algn="just">
              <a:lnSpc>
                <a:spcPct val="150000"/>
              </a:lnSpc>
              <a:spcAft>
                <a:spcPts val="0"/>
              </a:spcAft>
            </a:pPr>
            <a:r>
              <a:rPr lang="zh-CN" altLang="zh-CN" sz="2400" kern="100" dirty="0">
                <a:latin typeface="+mn-ea"/>
                <a:cs typeface="宋体" panose="02010600030101010101" pitchFamily="2" charset="-122"/>
              </a:rPr>
              <a:t>步骤</a:t>
            </a:r>
            <a:r>
              <a:rPr lang="en-US" altLang="zh-CN" sz="2400" kern="100" dirty="0">
                <a:latin typeface="+mn-ea"/>
                <a:cs typeface="宋体" panose="02010600030101010101" pitchFamily="2" charset="-122"/>
              </a:rPr>
              <a:t>05</a:t>
            </a:r>
            <a:r>
              <a:rPr lang="zh-CN" altLang="zh-CN" sz="2400" kern="100" dirty="0">
                <a:latin typeface="+mn-ea"/>
                <a:cs typeface="宋体" panose="02010600030101010101" pitchFamily="2" charset="-122"/>
              </a:rPr>
              <a:t>：对“文字</a:t>
            </a:r>
            <a:r>
              <a:rPr lang="en-US" altLang="zh-CN" sz="2400" kern="100" dirty="0">
                <a:latin typeface="+mn-ea"/>
                <a:cs typeface="宋体" panose="02010600030101010101" pitchFamily="2" charset="-122"/>
              </a:rPr>
              <a:t>4</a:t>
            </a:r>
            <a:r>
              <a:rPr lang="zh-CN" altLang="zh-CN" sz="2400" kern="100" dirty="0">
                <a:latin typeface="+mn-ea"/>
                <a:cs typeface="宋体" panose="02010600030101010101" pitchFamily="2" charset="-122"/>
              </a:rPr>
              <a:t>”和“文字</a:t>
            </a:r>
            <a:r>
              <a:rPr lang="en-US" altLang="zh-CN" sz="2400" kern="100" dirty="0">
                <a:latin typeface="+mn-ea"/>
                <a:cs typeface="宋体" panose="02010600030101010101" pitchFamily="2" charset="-122"/>
              </a:rPr>
              <a:t>3</a:t>
            </a:r>
            <a:r>
              <a:rPr lang="zh-CN" altLang="zh-CN" sz="2400" kern="100" dirty="0">
                <a:latin typeface="+mn-ea"/>
                <a:cs typeface="宋体" panose="02010600030101010101" pitchFamily="2" charset="-122"/>
              </a:rPr>
              <a:t>”图层进行同样的操作，在</a:t>
            </a:r>
            <a:r>
              <a:rPr lang="en-US" altLang="zh-CN" sz="2400" kern="100" dirty="0">
                <a:latin typeface="+mn-ea"/>
                <a:cs typeface="宋体" panose="02010600030101010101" pitchFamily="2" charset="-122"/>
              </a:rPr>
              <a:t>3</a:t>
            </a:r>
            <a:r>
              <a:rPr lang="zh-CN" altLang="zh-CN" sz="2400" kern="100" dirty="0">
                <a:latin typeface="+mn-ea"/>
                <a:cs typeface="宋体" panose="02010600030101010101" pitchFamily="2" charset="-122"/>
              </a:rPr>
              <a:t>号图层中，第</a:t>
            </a:r>
            <a:r>
              <a:rPr lang="en-US" altLang="zh-CN" sz="2400" kern="100" dirty="0">
                <a:latin typeface="+mn-ea"/>
                <a:cs typeface="宋体" panose="02010600030101010101" pitchFamily="2" charset="-122"/>
              </a:rPr>
              <a:t>1</a:t>
            </a:r>
            <a:r>
              <a:rPr lang="zh-CN" altLang="zh-CN" sz="2400" kern="100" dirty="0">
                <a:latin typeface="+mn-ea"/>
                <a:cs typeface="宋体" panose="02010600030101010101" pitchFamily="2" charset="-122"/>
              </a:rPr>
              <a:t>个关键帧的位置为第</a:t>
            </a:r>
            <a:r>
              <a:rPr lang="en-US" altLang="zh-CN" sz="2400" kern="100" dirty="0">
                <a:latin typeface="+mn-ea"/>
                <a:cs typeface="宋体" panose="02010600030101010101" pitchFamily="2" charset="-122"/>
              </a:rPr>
              <a:t>1</a:t>
            </a:r>
            <a:r>
              <a:rPr lang="zh-CN" altLang="zh-CN" sz="2400" kern="100" dirty="0">
                <a:latin typeface="+mn-ea"/>
                <a:cs typeface="宋体" panose="02010600030101010101" pitchFamily="2" charset="-122"/>
              </a:rPr>
              <a:t>秒</a:t>
            </a:r>
            <a:r>
              <a:rPr lang="en-US" altLang="zh-CN" sz="2400" kern="100" dirty="0">
                <a:latin typeface="+mn-ea"/>
                <a:cs typeface="宋体" panose="02010600030101010101" pitchFamily="2" charset="-122"/>
              </a:rPr>
              <a:t>10</a:t>
            </a:r>
            <a:r>
              <a:rPr lang="zh-CN" altLang="zh-CN" sz="2400" kern="100" dirty="0">
                <a:latin typeface="+mn-ea"/>
                <a:cs typeface="宋体" panose="02010600030101010101" pitchFamily="2" charset="-122"/>
              </a:rPr>
              <a:t>帧处，第</a:t>
            </a:r>
            <a:r>
              <a:rPr lang="en-US" altLang="zh-CN" sz="2400" kern="100" dirty="0">
                <a:latin typeface="+mn-ea"/>
                <a:cs typeface="宋体" panose="02010600030101010101" pitchFamily="2" charset="-122"/>
              </a:rPr>
              <a:t>2</a:t>
            </a:r>
            <a:r>
              <a:rPr lang="zh-CN" altLang="zh-CN" sz="2400" kern="100" dirty="0">
                <a:latin typeface="+mn-ea"/>
                <a:cs typeface="宋体" panose="02010600030101010101" pitchFamily="2" charset="-122"/>
              </a:rPr>
              <a:t>个为第</a:t>
            </a:r>
            <a:r>
              <a:rPr lang="en-US" altLang="zh-CN" sz="2400" kern="100" dirty="0">
                <a:latin typeface="+mn-ea"/>
                <a:cs typeface="宋体" panose="02010600030101010101" pitchFamily="2" charset="-122"/>
              </a:rPr>
              <a:t>2</a:t>
            </a:r>
            <a:r>
              <a:rPr lang="zh-CN" altLang="zh-CN" sz="2400" kern="100" dirty="0">
                <a:latin typeface="+mn-ea"/>
                <a:cs typeface="宋体" panose="02010600030101010101" pitchFamily="2" charset="-122"/>
              </a:rPr>
              <a:t>秒</a:t>
            </a:r>
            <a:r>
              <a:rPr lang="en-US" altLang="zh-CN" sz="2400" kern="100" dirty="0">
                <a:latin typeface="+mn-ea"/>
                <a:cs typeface="宋体" panose="02010600030101010101" pitchFamily="2" charset="-122"/>
              </a:rPr>
              <a:t>25</a:t>
            </a:r>
            <a:r>
              <a:rPr lang="zh-CN" altLang="zh-CN" sz="2400" kern="100" dirty="0">
                <a:latin typeface="+mn-ea"/>
                <a:cs typeface="宋体" panose="02010600030101010101" pitchFamily="2" charset="-122"/>
              </a:rPr>
              <a:t>帧处；在</a:t>
            </a:r>
            <a:r>
              <a:rPr lang="en-US" altLang="zh-CN" sz="2400" kern="100" dirty="0">
                <a:latin typeface="+mn-ea"/>
                <a:cs typeface="宋体" panose="02010600030101010101" pitchFamily="2" charset="-122"/>
              </a:rPr>
              <a:t>4</a:t>
            </a:r>
            <a:r>
              <a:rPr lang="zh-CN" altLang="zh-CN" sz="2400" kern="100" dirty="0">
                <a:latin typeface="+mn-ea"/>
                <a:cs typeface="宋体" panose="02010600030101010101" pitchFamily="2" charset="-122"/>
              </a:rPr>
              <a:t>号图层中，第</a:t>
            </a:r>
            <a:r>
              <a:rPr lang="en-US" altLang="zh-CN" sz="2400" kern="100" dirty="0">
                <a:latin typeface="+mn-ea"/>
                <a:cs typeface="宋体" panose="02010600030101010101" pitchFamily="2" charset="-122"/>
              </a:rPr>
              <a:t>1</a:t>
            </a:r>
            <a:r>
              <a:rPr lang="zh-CN" altLang="zh-CN" sz="2400" kern="100" dirty="0">
                <a:latin typeface="+mn-ea"/>
                <a:cs typeface="宋体" panose="02010600030101010101" pitchFamily="2" charset="-122"/>
              </a:rPr>
              <a:t>个关键帧的位置为第</a:t>
            </a:r>
            <a:r>
              <a:rPr lang="en-US" altLang="zh-CN" sz="2400" kern="100" dirty="0">
                <a:latin typeface="+mn-ea"/>
                <a:cs typeface="宋体" panose="02010600030101010101" pitchFamily="2" charset="-122"/>
              </a:rPr>
              <a:t>15</a:t>
            </a:r>
            <a:r>
              <a:rPr lang="zh-CN" altLang="zh-CN" sz="2400" kern="100" dirty="0">
                <a:latin typeface="+mn-ea"/>
                <a:cs typeface="宋体" panose="02010600030101010101" pitchFamily="2" charset="-122"/>
              </a:rPr>
              <a:t>帧处，第</a:t>
            </a:r>
            <a:r>
              <a:rPr lang="en-US" altLang="zh-CN" sz="2400" kern="100" dirty="0">
                <a:latin typeface="+mn-ea"/>
                <a:cs typeface="宋体" panose="02010600030101010101" pitchFamily="2" charset="-122"/>
              </a:rPr>
              <a:t>2</a:t>
            </a:r>
            <a:r>
              <a:rPr lang="zh-CN" altLang="zh-CN" sz="2400" kern="100" dirty="0">
                <a:latin typeface="+mn-ea"/>
                <a:cs typeface="宋体" panose="02010600030101010101" pitchFamily="2" charset="-122"/>
              </a:rPr>
              <a:t>个为第</a:t>
            </a:r>
            <a:r>
              <a:rPr lang="en-US" altLang="zh-CN" sz="2400" kern="100" dirty="0">
                <a:latin typeface="+mn-ea"/>
                <a:cs typeface="宋体" panose="02010600030101010101" pitchFamily="2" charset="-122"/>
              </a:rPr>
              <a:t>2</a:t>
            </a:r>
            <a:r>
              <a:rPr lang="zh-CN" altLang="zh-CN" sz="2400" kern="100" dirty="0">
                <a:latin typeface="+mn-ea"/>
                <a:cs typeface="宋体" panose="02010600030101010101" pitchFamily="2" charset="-122"/>
              </a:rPr>
              <a:t>秒处，如图</a:t>
            </a:r>
            <a:r>
              <a:rPr lang="en-US" altLang="zh-CN" sz="2400" kern="100" dirty="0">
                <a:latin typeface="+mn-ea"/>
                <a:cs typeface="宋体" panose="02010600030101010101" pitchFamily="2" charset="-122"/>
              </a:rPr>
              <a:t>7-7</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12" name="图片 11"/>
          <p:cNvPicPr/>
          <p:nvPr/>
        </p:nvPicPr>
        <p:blipFill>
          <a:blip r:embed="rId3">
            <a:extLst>
              <a:ext uri="{28A0092B-C50C-407E-A947-70E740481C1C}">
                <a14:useLocalDpi xmlns:a14="http://schemas.microsoft.com/office/drawing/2010/main" val="0"/>
              </a:ext>
            </a:extLst>
          </a:blip>
          <a:srcRect/>
          <a:stretch>
            <a:fillRect/>
          </a:stretch>
        </p:blipFill>
        <p:spPr>
          <a:xfrm>
            <a:off x="3015539" y="3871999"/>
            <a:ext cx="8208273" cy="2188141"/>
          </a:xfrm>
          <a:prstGeom prst="rect">
            <a:avLst/>
          </a:prstGeom>
          <a:noFill/>
          <a:ln>
            <a:noFill/>
          </a:ln>
        </p:spPr>
      </p:pic>
      <p:sp>
        <p:nvSpPr>
          <p:cNvPr id="13" name="矩形 12"/>
          <p:cNvSpPr/>
          <p:nvPr/>
        </p:nvSpPr>
        <p:spPr>
          <a:xfrm>
            <a:off x="6083350" y="6060141"/>
            <a:ext cx="1516838" cy="507831"/>
          </a:xfrm>
          <a:prstGeom prst="rect">
            <a:avLst/>
          </a:prstGeom>
        </p:spPr>
        <p:txBody>
          <a:bodyPr wrap="square">
            <a:spAutoFit/>
          </a:bodyPr>
          <a:lstStyle/>
          <a:p>
            <a:pPr algn="ctr">
              <a:lnSpc>
                <a:spcPct val="150000"/>
              </a:lnSpc>
              <a:spcAft>
                <a:spcPts val="0"/>
              </a:spcAft>
            </a:pPr>
            <a:r>
              <a:rPr lang="zh-CN" altLang="zh-CN" kern="100" dirty="0">
                <a:latin typeface="等线" panose="02010600030101010101" pitchFamily="2" charset="-122"/>
                <a:ea typeface="宋体" panose="02010600030101010101" pitchFamily="2" charset="-122"/>
                <a:cs typeface="宋体" panose="02010600030101010101" pitchFamily="2" charset="-122"/>
              </a:rPr>
              <a:t>图</a:t>
            </a:r>
            <a:r>
              <a:rPr lang="en-US" altLang="zh-CN" kern="100" dirty="0">
                <a:latin typeface="等线" panose="02010600030101010101" pitchFamily="2" charset="-122"/>
                <a:ea typeface="宋体" panose="02010600030101010101" pitchFamily="2" charset="-122"/>
                <a:cs typeface="宋体" panose="02010600030101010101" pitchFamily="2" charset="-122"/>
              </a:rPr>
              <a:t>7-7</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084947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200" y="970082"/>
            <a:ext cx="2250150" cy="1127739"/>
            <a:chOff x="169200" y="1595724"/>
            <a:chExt cx="2250150" cy="112773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文字显示</a:t>
              </a: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526171" y="109157"/>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6"/>
          <p:cNvSpPr/>
          <p:nvPr>
            <p:custDataLst>
              <p:tags r:id="rId1"/>
            </p:custDataLst>
          </p:nvPr>
        </p:nvSpPr>
        <p:spPr>
          <a:xfrm>
            <a:off x="2526171" y="970082"/>
            <a:ext cx="9559006" cy="4914574"/>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0" name="矩形 9"/>
          <p:cNvSpPr/>
          <p:nvPr/>
        </p:nvSpPr>
        <p:spPr>
          <a:xfrm>
            <a:off x="2627948" y="956890"/>
            <a:ext cx="9355452" cy="5013039"/>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：在“文字</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”图层中，在第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帧处，再次进行步骤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添加位置与不透明度属性，设置“位置”为（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550.0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370.0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），“不透明度”为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，并添加动画关键帧；在第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秒</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帧处，设置“位置”为（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600.0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300.0)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，“不透明度”为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100</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。在“文字</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”号图层中，在第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帧处，再次进行步骤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添加位置与不透明度属性，设置“位置”为（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1000.0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500.0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），不透明度”为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，并设置动画关键帧；在第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秒处，设置位置”为（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755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561.4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），“不透明度为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100</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。然后框选所有关键帧并按快捷键</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F9</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，将它们变为贝塞尔曲线，如图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7-8</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8460761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200" y="970082"/>
            <a:ext cx="2250150" cy="1127739"/>
            <a:chOff x="169200" y="1595724"/>
            <a:chExt cx="2250150" cy="112773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文字显示</a:t>
              </a: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526171" y="109157"/>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a:xfrm>
            <a:off x="3247894" y="970082"/>
            <a:ext cx="7452532" cy="1782894"/>
          </a:xfrm>
          <a:prstGeom prst="rect">
            <a:avLst/>
          </a:prstGeom>
          <a:noFill/>
          <a:ln>
            <a:noFill/>
          </a:ln>
        </p:spPr>
      </p:pic>
      <p:sp>
        <p:nvSpPr>
          <p:cNvPr id="10" name="矩形 9"/>
          <p:cNvSpPr/>
          <p:nvPr/>
        </p:nvSpPr>
        <p:spPr>
          <a:xfrm>
            <a:off x="6097313" y="2691165"/>
            <a:ext cx="970137"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7-8</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13" name="组合 12"/>
          <p:cNvGrpSpPr/>
          <p:nvPr/>
        </p:nvGrpSpPr>
        <p:grpSpPr>
          <a:xfrm>
            <a:off x="2758728" y="3329897"/>
            <a:ext cx="8856098" cy="1475570"/>
            <a:chOff x="2875459" y="3563359"/>
            <a:chExt cx="8856098" cy="1475570"/>
          </a:xfrm>
        </p:grpSpPr>
        <p:sp>
          <p:nvSpPr>
            <p:cNvPr id="11" name="圆角矩形 6"/>
            <p:cNvSpPr/>
            <p:nvPr>
              <p:custDataLst>
                <p:tags r:id="rId1"/>
              </p:custDataLst>
            </p:nvPr>
          </p:nvSpPr>
          <p:spPr>
            <a:xfrm>
              <a:off x="2875459" y="3563359"/>
              <a:ext cx="8856098" cy="147557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2" name="矩形 11"/>
            <p:cNvSpPr/>
            <p:nvPr/>
          </p:nvSpPr>
          <p:spPr>
            <a:xfrm>
              <a:off x="3166010" y="3760780"/>
              <a:ext cx="8274996" cy="1137812"/>
            </a:xfrm>
            <a:prstGeom prst="rect">
              <a:avLst/>
            </a:prstGeom>
          </p:spPr>
          <p:txBody>
            <a:bodyPr wrap="square">
              <a:spAutoFit/>
            </a:bodyPr>
            <a:lstStyle/>
            <a:p>
              <a:pPr algn="just">
                <a:lnSpc>
                  <a:spcPct val="150000"/>
                </a:lnSpc>
                <a:spcAft>
                  <a:spcPts val="0"/>
                </a:spcAft>
              </a:pPr>
              <a:r>
                <a:rPr lang="zh-CN" altLang="zh-CN" sz="2400" kern="100" dirty="0">
                  <a:latin typeface="+mn-ea"/>
                  <a:cs typeface="宋体" panose="02010600030101010101" pitchFamily="2" charset="-122"/>
                </a:rPr>
                <a:t>步骤</a:t>
              </a:r>
              <a:r>
                <a:rPr lang="en-US" altLang="zh-CN" sz="2400" kern="100" dirty="0">
                  <a:latin typeface="+mn-ea"/>
                  <a:cs typeface="宋体" panose="02010600030101010101" pitchFamily="2" charset="-122"/>
                </a:rPr>
                <a:t>07</a:t>
              </a:r>
              <a:r>
                <a:rPr lang="zh-CN" altLang="zh-CN" sz="2400" kern="100" dirty="0">
                  <a:latin typeface="+mn-ea"/>
                  <a:cs typeface="宋体" panose="02010600030101010101" pitchFamily="2" charset="-122"/>
                </a:rPr>
                <a:t>：随后框选所有的文字图层，将它们的混合模式设置为“叠加”，如图</a:t>
              </a:r>
              <a:r>
                <a:rPr lang="en-US" altLang="zh-CN" sz="2400" kern="100" dirty="0">
                  <a:latin typeface="+mn-ea"/>
                  <a:cs typeface="宋体" panose="02010600030101010101" pitchFamily="2" charset="-122"/>
                </a:rPr>
                <a:t>7-9</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grpSp>
      <p:pic>
        <p:nvPicPr>
          <p:cNvPr id="14" name="图片 13"/>
          <p:cNvPicPr/>
          <p:nvPr/>
        </p:nvPicPr>
        <p:blipFill>
          <a:blip r:embed="rId4">
            <a:extLst>
              <a:ext uri="{28A0092B-C50C-407E-A947-70E740481C1C}">
                <a14:useLocalDpi xmlns:a14="http://schemas.microsoft.com/office/drawing/2010/main" val="0"/>
              </a:ext>
            </a:extLst>
          </a:blip>
          <a:srcRect/>
          <a:stretch>
            <a:fillRect/>
          </a:stretch>
        </p:blipFill>
        <p:spPr>
          <a:xfrm>
            <a:off x="3247894" y="4996062"/>
            <a:ext cx="4884429" cy="1677112"/>
          </a:xfrm>
          <a:prstGeom prst="rect">
            <a:avLst/>
          </a:prstGeom>
          <a:noFill/>
          <a:ln>
            <a:noFill/>
          </a:ln>
        </p:spPr>
      </p:pic>
      <p:sp>
        <p:nvSpPr>
          <p:cNvPr id="15" name="矩形 14"/>
          <p:cNvSpPr/>
          <p:nvPr/>
        </p:nvSpPr>
        <p:spPr>
          <a:xfrm>
            <a:off x="8276309" y="5522337"/>
            <a:ext cx="970137"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7-9</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381678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200" y="970082"/>
            <a:ext cx="2250150" cy="1127739"/>
            <a:chOff x="169200" y="1595724"/>
            <a:chExt cx="2250150" cy="112773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文字显示</a:t>
              </a: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526171" y="109157"/>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9" name="组合 8"/>
          <p:cNvGrpSpPr/>
          <p:nvPr/>
        </p:nvGrpSpPr>
        <p:grpSpPr>
          <a:xfrm>
            <a:off x="2778183" y="1091778"/>
            <a:ext cx="8175162" cy="1006043"/>
            <a:chOff x="2875459" y="3563359"/>
            <a:chExt cx="8856098" cy="1475570"/>
          </a:xfrm>
        </p:grpSpPr>
        <p:sp>
          <p:nvSpPr>
            <p:cNvPr id="10" name="圆角矩形 6"/>
            <p:cNvSpPr/>
            <p:nvPr>
              <p:custDataLst>
                <p:tags r:id="rId1"/>
              </p:custDataLst>
            </p:nvPr>
          </p:nvSpPr>
          <p:spPr>
            <a:xfrm>
              <a:off x="2875459" y="3563359"/>
              <a:ext cx="8856098" cy="147557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1" name="矩形 10"/>
            <p:cNvSpPr/>
            <p:nvPr/>
          </p:nvSpPr>
          <p:spPr>
            <a:xfrm>
              <a:off x="3166010" y="3760780"/>
              <a:ext cx="8274996" cy="1012906"/>
            </a:xfrm>
            <a:prstGeom prst="rect">
              <a:avLst/>
            </a:prstGeom>
          </p:spPr>
          <p:txBody>
            <a:bodyPr wrap="square">
              <a:spAutoFit/>
            </a:bodyPr>
            <a:lstStyle/>
            <a:p>
              <a:pPr algn="just">
                <a:lnSpc>
                  <a:spcPct val="150000"/>
                </a:lnSpc>
              </a:pPr>
              <a:r>
                <a:rPr lang="zh-CN" altLang="zh-CN" sz="2400" dirty="0"/>
                <a:t>步骤</a:t>
              </a:r>
              <a:r>
                <a:rPr lang="en-US" altLang="zh-CN" sz="2400" dirty="0"/>
                <a:t>08</a:t>
              </a:r>
              <a:r>
                <a:rPr lang="zh-CN" altLang="zh-CN" sz="2400" dirty="0"/>
                <a:t>：渲染并输出动画，最终效果如图</a:t>
              </a:r>
              <a:r>
                <a:rPr lang="en-US" altLang="zh-CN" sz="2400" dirty="0"/>
                <a:t>7-10</a:t>
              </a:r>
              <a:r>
                <a:rPr lang="zh-CN" altLang="zh-CN" sz="2400" dirty="0"/>
                <a:t>所示。</a:t>
              </a:r>
            </a:p>
            <a:p>
              <a:pPr algn="just">
                <a:lnSpc>
                  <a:spcPct val="150000"/>
                </a:lnSpc>
                <a:spcAft>
                  <a:spcPts val="0"/>
                </a:spcAft>
              </a:pPr>
              <a:endParaRPr lang="zh-CN" altLang="zh-CN" kern="100" dirty="0">
                <a:effectLst/>
                <a:latin typeface="+mn-ea"/>
                <a:cs typeface="Times New Roman" panose="02020603050405020304" pitchFamily="18" charset="0"/>
              </a:endParaRPr>
            </a:p>
          </p:txBody>
        </p:sp>
      </p:grpSp>
      <p:pic>
        <p:nvPicPr>
          <p:cNvPr id="12" name="图片 11"/>
          <p:cNvPicPr/>
          <p:nvPr/>
        </p:nvPicPr>
        <p:blipFill>
          <a:blip r:embed="rId3" cstate="print">
            <a:extLst>
              <a:ext uri="{28A0092B-C50C-407E-A947-70E740481C1C}">
                <a14:useLocalDpi xmlns:a14="http://schemas.microsoft.com/office/drawing/2010/main" val="0"/>
              </a:ext>
            </a:extLst>
          </a:blip>
          <a:srcRect/>
          <a:stretch>
            <a:fillRect/>
          </a:stretch>
        </p:blipFill>
        <p:spPr>
          <a:xfrm>
            <a:off x="2778183" y="2526513"/>
            <a:ext cx="5588101" cy="3192510"/>
          </a:xfrm>
          <a:prstGeom prst="rect">
            <a:avLst/>
          </a:prstGeom>
          <a:noFill/>
          <a:ln>
            <a:noFill/>
          </a:ln>
        </p:spPr>
      </p:pic>
      <p:sp>
        <p:nvSpPr>
          <p:cNvPr id="13" name="矩形 12"/>
          <p:cNvSpPr/>
          <p:nvPr/>
        </p:nvSpPr>
        <p:spPr>
          <a:xfrm>
            <a:off x="8584466" y="3538954"/>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7-10</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204605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6"/>
          <p:cNvSpPr/>
          <p:nvPr>
            <p:custDataLst>
              <p:tags r:id="rId1"/>
            </p:custDataLst>
          </p:nvPr>
        </p:nvSpPr>
        <p:spPr>
          <a:xfrm>
            <a:off x="2574993" y="4682058"/>
            <a:ext cx="9292753" cy="203002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9" name="圆角矩形 6"/>
          <p:cNvSpPr/>
          <p:nvPr>
            <p:custDataLst>
              <p:tags r:id="rId2"/>
            </p:custDataLst>
          </p:nvPr>
        </p:nvSpPr>
        <p:spPr>
          <a:xfrm>
            <a:off x="2600526" y="361824"/>
            <a:ext cx="9292753" cy="292866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69200" y="799947"/>
            <a:ext cx="2250150" cy="1308884"/>
            <a:chOff x="169200" y="1425589"/>
            <a:chExt cx="2250150" cy="1308884"/>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3633" y="1425589"/>
              <a:ext cx="1926863" cy="1308884"/>
            </a:xfrm>
            <a:prstGeom prst="rect">
              <a:avLst/>
            </a:prstGeom>
          </p:spPr>
          <p:txBody>
            <a:bodyPr wrap="square">
              <a:spAutoFit/>
            </a:bodyPr>
            <a:lstStyle/>
            <a:p>
              <a:pPr algn="just">
                <a:lnSpc>
                  <a:spcPct val="150000"/>
                </a:lnSpc>
                <a:spcAft>
                  <a:spcPts val="0"/>
                </a:spcAft>
              </a:pPr>
              <a:r>
                <a:rPr lang="zh-CN" altLang="en-US" sz="2800" b="1" kern="100" dirty="0">
                  <a:solidFill>
                    <a:schemeClr val="bg1"/>
                  </a:solidFill>
                  <a:latin typeface="+mn-ea"/>
                  <a:cs typeface="Times New Roman" panose="02020603050405020304" pitchFamily="18" charset="0"/>
                </a:rPr>
                <a:t>使用文</a:t>
              </a:r>
              <a:r>
                <a:rPr lang="zh-CN" altLang="en-US" sz="2800" b="1" kern="100" dirty="0" smtClean="0">
                  <a:solidFill>
                    <a:schemeClr val="bg1"/>
                  </a:solidFill>
                  <a:latin typeface="+mn-ea"/>
                  <a:cs typeface="Times New Roman" panose="02020603050405020304" pitchFamily="18" charset="0"/>
                </a:rPr>
                <a:t>字  </a:t>
              </a:r>
              <a:endParaRPr lang="en-US" altLang="zh-CN" sz="2800" b="1" kern="100" dirty="0" smtClean="0">
                <a:solidFill>
                  <a:schemeClr val="bg1"/>
                </a:solidFill>
                <a:latin typeface="+mn-ea"/>
                <a:cs typeface="Times New Roman" panose="02020603050405020304" pitchFamily="18" charset="0"/>
              </a:endParaRPr>
            </a:p>
            <a:p>
              <a:pPr algn="just">
                <a:lnSpc>
                  <a:spcPct val="150000"/>
                </a:lnSpc>
                <a:spcAft>
                  <a:spcPts val="0"/>
                </a:spcAft>
              </a:pPr>
              <a:r>
                <a:rPr lang="en-US" altLang="zh-CN" sz="2800" b="1" kern="100" dirty="0">
                  <a:solidFill>
                    <a:schemeClr val="bg1"/>
                  </a:solidFill>
                  <a:latin typeface="+mn-ea"/>
                  <a:cs typeface="Times New Roman" panose="02020603050405020304" pitchFamily="18" charset="0"/>
                </a:rPr>
                <a:t> </a:t>
              </a:r>
              <a:r>
                <a:rPr lang="en-US" altLang="zh-CN" sz="2800" b="1" kern="100" dirty="0" smtClean="0">
                  <a:solidFill>
                    <a:schemeClr val="bg1"/>
                  </a:solidFill>
                  <a:latin typeface="+mn-ea"/>
                  <a:cs typeface="Times New Roman" panose="02020603050405020304" pitchFamily="18" charset="0"/>
                </a:rPr>
                <a:t>   </a:t>
              </a:r>
              <a:r>
                <a:rPr lang="zh-CN" altLang="en-US" sz="2800" b="1" kern="100" dirty="0" smtClean="0">
                  <a:solidFill>
                    <a:schemeClr val="bg1"/>
                  </a:solidFill>
                  <a:latin typeface="+mn-ea"/>
                  <a:cs typeface="Times New Roman" panose="02020603050405020304" pitchFamily="18" charset="0"/>
                </a:rPr>
                <a:t>工具</a:t>
              </a:r>
              <a:endParaRPr lang="zh-CN" altLang="zh-CN" sz="2000" kern="100" dirty="0">
                <a:solidFill>
                  <a:schemeClr val="bg1"/>
                </a:solidFill>
                <a:effectLst/>
                <a:latin typeface="+mn-ea"/>
                <a:cs typeface="Times New Roman" panose="02020603050405020304" pitchFamily="18" charset="0"/>
              </a:endParaRPr>
            </a:p>
          </p:txBody>
        </p:sp>
      </p:grpSp>
      <p:sp>
        <p:nvSpPr>
          <p:cNvPr id="8" name="矩形 7"/>
          <p:cNvSpPr/>
          <p:nvPr/>
        </p:nvSpPr>
        <p:spPr>
          <a:xfrm>
            <a:off x="2600527" y="428168"/>
            <a:ext cx="9111576" cy="2862322"/>
          </a:xfrm>
          <a:prstGeom prst="rect">
            <a:avLst/>
          </a:prstGeom>
        </p:spPr>
        <p:txBody>
          <a:bodyPr wrap="square">
            <a:spAutoFit/>
          </a:bodyPr>
          <a:lstStyle/>
          <a:p>
            <a:pPr indent="304800" algn="just">
              <a:lnSpc>
                <a:spcPct val="150000"/>
              </a:lnSpc>
              <a:spcAft>
                <a:spcPts val="0"/>
              </a:spcAft>
            </a:pPr>
            <a:r>
              <a:rPr lang="zh-CN" altLang="zh-CN" sz="2400" kern="100" dirty="0">
                <a:latin typeface="+mn-ea"/>
                <a:cs typeface="宋体" panose="02010600030101010101" pitchFamily="2" charset="-122"/>
              </a:rPr>
              <a:t>在</a:t>
            </a:r>
            <a:r>
              <a:rPr lang="en-US" altLang="zh-CN" sz="2400" kern="100" dirty="0">
                <a:latin typeface="+mn-ea"/>
                <a:cs typeface="宋体" panose="02010600030101010101" pitchFamily="2" charset="-122"/>
              </a:rPr>
              <a:t>After Effects</a:t>
            </a:r>
            <a:r>
              <a:rPr lang="zh-CN" altLang="zh-CN" sz="2400" kern="100" dirty="0">
                <a:latin typeface="+mn-ea"/>
                <a:cs typeface="宋体" panose="02010600030101010101" pitchFamily="2" charset="-122"/>
              </a:rPr>
              <a:t>中，如果想要自主创建文字，那么可以在最上方的“工具”面板中选择文字工具即可创建文字，同时，在该工具上按住鼠标左键不动，将会打开文字工具子菜单，其中包含两个子工具，分别为“横排文字工具”</a:t>
            </a:r>
            <a:r>
              <a:rPr lang="en-US" altLang="zh-CN" sz="2400" kern="100" dirty="0">
                <a:latin typeface="+mn-ea"/>
                <a:cs typeface="宋体" panose="02010600030101010101" pitchFamily="2" charset="-122"/>
              </a:rPr>
              <a:t>T</a:t>
            </a:r>
            <a:r>
              <a:rPr lang="zh-CN" altLang="zh-CN" sz="2400" kern="100" dirty="0">
                <a:latin typeface="+mn-ea"/>
                <a:cs typeface="宋体" panose="02010600030101010101" pitchFamily="2" charset="-122"/>
              </a:rPr>
              <a:t>和“直排文字工具”</a:t>
            </a:r>
            <a:r>
              <a:rPr lang="en-US" altLang="zh-CN" sz="2400" kern="100" dirty="0">
                <a:latin typeface="+mn-ea"/>
                <a:cs typeface="宋体" panose="02010600030101010101" pitchFamily="2" charset="-122"/>
              </a:rPr>
              <a:t>T</a:t>
            </a:r>
            <a:r>
              <a:rPr lang="zh-CN" altLang="zh-CN" sz="2400" kern="100" dirty="0">
                <a:latin typeface="+mn-ea"/>
                <a:cs typeface="宋体" panose="02010600030101010101" pitchFamily="2" charset="-122"/>
              </a:rPr>
              <a:t>，如图</a:t>
            </a:r>
            <a:r>
              <a:rPr lang="en-US" altLang="zh-CN" sz="2400" kern="100" dirty="0">
                <a:latin typeface="+mn-ea"/>
                <a:cs typeface="宋体" panose="02010600030101010101" pitchFamily="2" charset="-122"/>
              </a:rPr>
              <a:t>7-11</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10" name="图片 9"/>
          <p:cNvPicPr/>
          <p:nvPr/>
        </p:nvPicPr>
        <p:blipFill>
          <a:blip r:embed="rId4">
            <a:extLst>
              <a:ext uri="{28A0092B-C50C-407E-A947-70E740481C1C}">
                <a14:useLocalDpi xmlns:a14="http://schemas.microsoft.com/office/drawing/2010/main" val="0"/>
              </a:ext>
            </a:extLst>
          </a:blip>
          <a:srcRect t="11317"/>
          <a:stretch>
            <a:fillRect/>
          </a:stretch>
        </p:blipFill>
        <p:spPr>
          <a:xfrm>
            <a:off x="2863606" y="3447145"/>
            <a:ext cx="5151985" cy="1062069"/>
          </a:xfrm>
          <a:prstGeom prst="rect">
            <a:avLst/>
          </a:prstGeom>
          <a:noFill/>
          <a:ln>
            <a:noFill/>
          </a:ln>
        </p:spPr>
      </p:pic>
      <p:sp>
        <p:nvSpPr>
          <p:cNvPr id="11" name="矩形 10"/>
          <p:cNvSpPr/>
          <p:nvPr/>
        </p:nvSpPr>
        <p:spPr>
          <a:xfrm>
            <a:off x="8209055" y="3668110"/>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7-11</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2" name="矩形 11"/>
          <p:cNvSpPr/>
          <p:nvPr/>
        </p:nvSpPr>
        <p:spPr>
          <a:xfrm>
            <a:off x="2613900" y="4509214"/>
            <a:ext cx="9292753" cy="2308324"/>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选择相应的文字工具后，回到监视器的“合成”面板中，单击鼠标左键确定文字的输入位置，同时拖动鼠标左键可以选择文字输入的范围大小，随后当显示光标后，即可输入相应的文字，当进行鼠标单击操作后，同时会在“时间轴”面板中自动新建一个文字图层。</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5189601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200" y="799947"/>
            <a:ext cx="2250150" cy="1308884"/>
            <a:chOff x="169200" y="1425589"/>
            <a:chExt cx="2250150" cy="1308884"/>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3633" y="1425589"/>
              <a:ext cx="1926863" cy="1308884"/>
            </a:xfrm>
            <a:prstGeom prst="rect">
              <a:avLst/>
            </a:prstGeom>
          </p:spPr>
          <p:txBody>
            <a:bodyPr wrap="square">
              <a:spAutoFit/>
            </a:bodyPr>
            <a:lstStyle/>
            <a:p>
              <a:pPr algn="just">
                <a:lnSpc>
                  <a:spcPct val="150000"/>
                </a:lnSpc>
                <a:spcAft>
                  <a:spcPts val="0"/>
                </a:spcAft>
              </a:pPr>
              <a:r>
                <a:rPr lang="zh-CN" altLang="en-US" sz="2800" b="1" kern="100" dirty="0">
                  <a:solidFill>
                    <a:schemeClr val="bg1"/>
                  </a:solidFill>
                  <a:latin typeface="+mn-ea"/>
                  <a:cs typeface="Times New Roman" panose="02020603050405020304" pitchFamily="18" charset="0"/>
                </a:rPr>
                <a:t>使用文</a:t>
              </a:r>
              <a:r>
                <a:rPr lang="zh-CN" altLang="en-US" sz="2800" b="1" kern="100" dirty="0" smtClean="0">
                  <a:solidFill>
                    <a:schemeClr val="bg1"/>
                  </a:solidFill>
                  <a:latin typeface="+mn-ea"/>
                  <a:cs typeface="Times New Roman" panose="02020603050405020304" pitchFamily="18" charset="0"/>
                </a:rPr>
                <a:t>字  </a:t>
              </a:r>
              <a:endParaRPr lang="en-US" altLang="zh-CN" sz="2800" b="1" kern="100" dirty="0" smtClean="0">
                <a:solidFill>
                  <a:schemeClr val="bg1"/>
                </a:solidFill>
                <a:latin typeface="+mn-ea"/>
                <a:cs typeface="Times New Roman" panose="02020603050405020304" pitchFamily="18" charset="0"/>
              </a:endParaRPr>
            </a:p>
            <a:p>
              <a:pPr algn="just">
                <a:lnSpc>
                  <a:spcPct val="150000"/>
                </a:lnSpc>
                <a:spcAft>
                  <a:spcPts val="0"/>
                </a:spcAft>
              </a:pPr>
              <a:r>
                <a:rPr lang="en-US" altLang="zh-CN" sz="2800" b="1" kern="100" dirty="0">
                  <a:solidFill>
                    <a:schemeClr val="bg1"/>
                  </a:solidFill>
                  <a:latin typeface="+mn-ea"/>
                  <a:cs typeface="Times New Roman" panose="02020603050405020304" pitchFamily="18" charset="0"/>
                </a:rPr>
                <a:t> </a:t>
              </a:r>
              <a:r>
                <a:rPr lang="en-US" altLang="zh-CN" sz="2800" b="1" kern="100" dirty="0" smtClean="0">
                  <a:solidFill>
                    <a:schemeClr val="bg1"/>
                  </a:solidFill>
                  <a:latin typeface="+mn-ea"/>
                  <a:cs typeface="Times New Roman" panose="02020603050405020304" pitchFamily="18" charset="0"/>
                </a:rPr>
                <a:t>   </a:t>
              </a:r>
              <a:r>
                <a:rPr lang="zh-CN" altLang="en-US" sz="2800" b="1" kern="100" dirty="0" smtClean="0">
                  <a:solidFill>
                    <a:schemeClr val="bg1"/>
                  </a:solidFill>
                  <a:latin typeface="+mn-ea"/>
                  <a:cs typeface="Times New Roman" panose="02020603050405020304" pitchFamily="18" charset="0"/>
                </a:rPr>
                <a:t>工具</a:t>
              </a:r>
              <a:endParaRPr lang="zh-CN" altLang="zh-CN" sz="2000" kern="100" dirty="0">
                <a:solidFill>
                  <a:schemeClr val="bg1"/>
                </a:solidFill>
                <a:effectLst/>
                <a:latin typeface="+mn-ea"/>
                <a:cs typeface="Times New Roman" panose="02020603050405020304" pitchFamily="18" charset="0"/>
              </a:endParaRPr>
            </a:p>
          </p:txBody>
        </p:sp>
      </p:grpSp>
      <p:sp>
        <p:nvSpPr>
          <p:cNvPr id="9" name="Rectangle 1"/>
          <p:cNvSpPr>
            <a:spLocks noChangeArrowheads="1"/>
          </p:cNvSpPr>
          <p:nvPr/>
        </p:nvSpPr>
        <p:spPr bwMode="auto">
          <a:xfrm>
            <a:off x="2743200" y="466605"/>
            <a:ext cx="7162800"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rgbClr val="FF0000"/>
                </a:solidFill>
                <a:effectLst/>
                <a:latin typeface="Arial" panose="020B0604020202020204" pitchFamily="34" charset="0"/>
                <a:cs typeface="宋体" panose="02010600030101010101" pitchFamily="2" charset="-122"/>
              </a:rPr>
              <a:t>技巧小贴士</a:t>
            </a:r>
            <a:endParaRPr kumimoji="0" lang="en-US" altLang="zh-CN" sz="2000" b="1" i="0" u="none" strike="noStrike" cap="none" normalizeH="0" baseline="0" dirty="0" smtClean="0">
              <a:ln>
                <a:noFill/>
              </a:ln>
              <a:solidFill>
                <a:srgbClr val="FF0000"/>
              </a:solidFill>
              <a:effectLst/>
              <a:latin typeface="Arial" panose="020B0604020202020204" pitchFamily="34" charset="0"/>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FF0000"/>
                </a:solidFill>
                <a:effectLst/>
                <a:latin typeface="Arial" panose="020B0604020202020204" pitchFamily="34" charset="0"/>
                <a:cs typeface="宋体" panose="02010600030101010101" pitchFamily="2" charset="-122"/>
              </a:rPr>
              <a:t>按住鼠标左键拖拽出一个矩形选框后，这时输入的文字只能在选框内部输出，此时会被称为“段落文本”，如图</a:t>
            </a:r>
            <a:r>
              <a:rPr kumimoji="0" lang="en-US" altLang="zh-CN" sz="2000" b="0" i="0" u="none" strike="noStrike" cap="none" normalizeH="0" baseline="0" dirty="0" smtClean="0">
                <a:ln>
                  <a:noFill/>
                </a:ln>
                <a:solidFill>
                  <a:srgbClr val="FF0000"/>
                </a:solidFill>
                <a:effectLst/>
                <a:latin typeface="Arial" panose="020B0604020202020204" pitchFamily="34" charset="0"/>
                <a:cs typeface="宋体" panose="02010600030101010101" pitchFamily="2" charset="-122"/>
              </a:rPr>
              <a:t>7-12</a:t>
            </a:r>
            <a:r>
              <a:rPr kumimoji="0" lang="zh-CN" altLang="en-US" sz="2000" b="0" i="0" u="none" strike="noStrike" cap="none" normalizeH="0" baseline="0" dirty="0" smtClean="0">
                <a:ln>
                  <a:noFill/>
                </a:ln>
                <a:solidFill>
                  <a:srgbClr val="FF0000"/>
                </a:solidFill>
                <a:effectLst/>
                <a:latin typeface="Arial" panose="020B0604020202020204" pitchFamily="34" charset="0"/>
                <a:cs typeface="宋体" panose="02010600030101010101" pitchFamily="2" charset="-122"/>
              </a:rPr>
              <a:t>所示。如果直接输入文字，不进行拖动操作，那么所创建的文字称为“点文本”。</a:t>
            </a:r>
            <a:r>
              <a:rPr kumimoji="0" lang="zh-CN" altLang="en-US" sz="1100" b="0" i="0" u="none" strike="noStrike" cap="none" normalizeH="0" baseline="0" dirty="0" smtClean="0">
                <a:ln>
                  <a:noFill/>
                </a:ln>
                <a:solidFill>
                  <a:srgbClr val="FF0000"/>
                </a:solidFill>
                <a:effectLst/>
                <a:latin typeface="Arial" panose="020B0604020202020204" pitchFamily="34" charset="0"/>
              </a:rPr>
              <a:t> </a:t>
            </a:r>
            <a:endParaRPr kumimoji="0" lang="zh-CN" altLang="en-US" sz="3200" b="0" i="0" u="none" strike="noStrike" cap="none" normalizeH="0" baseline="0" dirty="0" smtClean="0">
              <a:ln>
                <a:noFill/>
              </a:ln>
              <a:solidFill>
                <a:srgbClr val="FF0000"/>
              </a:solidFill>
              <a:effectLst/>
              <a:latin typeface="Arial" panose="020B0604020202020204" pitchFamily="34" charset="0"/>
            </a:endParaRPr>
          </a:p>
        </p:txBody>
      </p:sp>
      <p:pic>
        <p:nvPicPr>
          <p:cNvPr id="11" name="图片 10"/>
          <p:cNvPicPr/>
          <p:nvPr/>
        </p:nvPicPr>
        <p:blipFill>
          <a:blip r:embed="rId2">
            <a:extLst>
              <a:ext uri="{28A0092B-C50C-407E-A947-70E740481C1C}">
                <a14:useLocalDpi xmlns:a14="http://schemas.microsoft.com/office/drawing/2010/main" val="0"/>
              </a:ext>
            </a:extLst>
          </a:blip>
          <a:srcRect/>
          <a:stretch>
            <a:fillRect/>
          </a:stretch>
        </p:blipFill>
        <p:spPr>
          <a:xfrm>
            <a:off x="3218814" y="2433002"/>
            <a:ext cx="6255385" cy="2646998"/>
          </a:xfrm>
          <a:prstGeom prst="rect">
            <a:avLst/>
          </a:prstGeom>
          <a:noFill/>
          <a:ln>
            <a:noFill/>
          </a:ln>
        </p:spPr>
      </p:pic>
      <p:sp>
        <p:nvSpPr>
          <p:cNvPr id="12" name="矩形 11"/>
          <p:cNvSpPr/>
          <p:nvPr/>
        </p:nvSpPr>
        <p:spPr>
          <a:xfrm>
            <a:off x="5606180" y="5080000"/>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7-12</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124101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6"/>
          <p:cNvSpPr/>
          <p:nvPr>
            <p:custDataLst>
              <p:tags r:id="rId1"/>
            </p:custDataLst>
          </p:nvPr>
        </p:nvSpPr>
        <p:spPr>
          <a:xfrm>
            <a:off x="2582598" y="2049863"/>
            <a:ext cx="4374016" cy="453878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9" name="圆角矩形 6"/>
          <p:cNvSpPr/>
          <p:nvPr>
            <p:custDataLst>
              <p:tags r:id="rId2"/>
            </p:custDataLst>
          </p:nvPr>
        </p:nvSpPr>
        <p:spPr>
          <a:xfrm>
            <a:off x="2636385" y="361824"/>
            <a:ext cx="8910155" cy="151079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69200" y="970082"/>
            <a:ext cx="2250150" cy="1861190"/>
            <a:chOff x="169200" y="1595724"/>
            <a:chExt cx="2250150" cy="1861190"/>
          </a:xfrm>
        </p:grpSpPr>
        <p:grpSp>
          <p:nvGrpSpPr>
            <p:cNvPr id="3" name="组合 2"/>
            <p:cNvGrpSpPr/>
            <p:nvPr/>
          </p:nvGrpSpPr>
          <p:grpSpPr>
            <a:xfrm>
              <a:off x="169200" y="1595724"/>
              <a:ext cx="2080947" cy="1861190"/>
              <a:chOff x="197436" y="1306286"/>
              <a:chExt cx="2080947" cy="1861190"/>
            </a:xfrm>
          </p:grpSpPr>
          <p:sp>
            <p:nvSpPr>
              <p:cNvPr id="6" name="矩形: 圆角 41"/>
              <p:cNvSpPr/>
              <p:nvPr/>
            </p:nvSpPr>
            <p:spPr>
              <a:xfrm>
                <a:off x="197436" y="1306286"/>
                <a:ext cx="2080947" cy="1861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52363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2355" y="1833821"/>
              <a:ext cx="1810866" cy="1384995"/>
            </a:xfrm>
            <a:prstGeom prst="rect">
              <a:avLst/>
            </a:prstGeom>
          </p:spPr>
          <p:txBody>
            <a:bodyPr wrap="square">
              <a:spAutoFit/>
            </a:bodyPr>
            <a:lstStyle/>
            <a:p>
              <a:pPr algn="dist">
                <a:spcAft>
                  <a:spcPts val="0"/>
                </a:spcAft>
              </a:pPr>
              <a:r>
                <a:rPr lang="zh-CN" altLang="en-US" sz="2800" b="1" kern="100" dirty="0">
                  <a:solidFill>
                    <a:schemeClr val="bg1"/>
                  </a:solidFill>
                  <a:latin typeface="+mn-ea"/>
                  <a:cs typeface="Times New Roman" panose="02020603050405020304" pitchFamily="18" charset="0"/>
                </a:rPr>
                <a:t>使</a:t>
              </a:r>
              <a:r>
                <a:rPr lang="zh-CN" altLang="en-US" sz="2800" b="1" kern="100" dirty="0" smtClean="0">
                  <a:solidFill>
                    <a:schemeClr val="bg1"/>
                  </a:solidFill>
                  <a:latin typeface="+mn-ea"/>
                  <a:cs typeface="Times New Roman" panose="02020603050405020304" pitchFamily="18" charset="0"/>
                </a:rPr>
                <a:t>用“文本”菜单命令</a:t>
              </a:r>
              <a:endParaRPr lang="en-US" altLang="zh-CN" sz="2800" b="1" kern="100" dirty="0" smtClean="0">
                <a:solidFill>
                  <a:schemeClr val="bg1"/>
                </a:solidFill>
                <a:latin typeface="+mn-ea"/>
                <a:cs typeface="Times New Roman" panose="02020603050405020304" pitchFamily="18" charset="0"/>
              </a:endParaRPr>
            </a:p>
          </p:txBody>
        </p:sp>
      </p:grpSp>
      <p:sp>
        <p:nvSpPr>
          <p:cNvPr id="8" name="矩形 7"/>
          <p:cNvSpPr/>
          <p:nvPr/>
        </p:nvSpPr>
        <p:spPr>
          <a:xfrm>
            <a:off x="2814917" y="537780"/>
            <a:ext cx="8373036" cy="1135054"/>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除了直接使用文字工具创建文字以外，还可以使用菜单命令创建文字，并且以下两种方法：</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2636385" y="2064338"/>
            <a:ext cx="4320229" cy="4524315"/>
          </a:xfrm>
          <a:prstGeom prst="rect">
            <a:avLst/>
          </a:prstGeom>
        </p:spPr>
        <p:txBody>
          <a:bodyPr wrap="square">
            <a:spAutoFit/>
          </a:bodyPr>
          <a:lstStyle/>
          <a:p>
            <a:pPr indent="306070"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第</a:t>
            </a:r>
            <a:r>
              <a:rPr lang="en-US" altLang="zh-CN" sz="2400" b="1"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种：</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在软件的最上方，点击“图层”按钮，执行“</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新建</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文本”菜单命令或按快捷键</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Ctrl+Alt+Shift+T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7-13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所示，即可新建一个文字图层，然后“合成”面板正中间会出现输入光标，此时可以直接输入相应文字。</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p:cNvPicPr/>
          <p:nvPr/>
        </p:nvPicPr>
        <p:blipFill>
          <a:blip r:embed="rId4">
            <a:extLst>
              <a:ext uri="{28A0092B-C50C-407E-A947-70E740481C1C}">
                <a14:useLocalDpi xmlns:a14="http://schemas.microsoft.com/office/drawing/2010/main" val="0"/>
              </a:ext>
            </a:extLst>
          </a:blip>
          <a:srcRect/>
          <a:stretch>
            <a:fillRect/>
          </a:stretch>
        </p:blipFill>
        <p:spPr>
          <a:xfrm>
            <a:off x="7209508" y="2593174"/>
            <a:ext cx="4777429" cy="2352562"/>
          </a:xfrm>
          <a:prstGeom prst="rect">
            <a:avLst/>
          </a:prstGeom>
          <a:noFill/>
          <a:ln>
            <a:noFill/>
          </a:ln>
        </p:spPr>
      </p:pic>
      <p:sp>
        <p:nvSpPr>
          <p:cNvPr id="13" name="矩形 12"/>
          <p:cNvSpPr/>
          <p:nvPr/>
        </p:nvSpPr>
        <p:spPr>
          <a:xfrm>
            <a:off x="8811062" y="5015025"/>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7-13</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285205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6"/>
          <p:cNvSpPr/>
          <p:nvPr>
            <p:custDataLst>
              <p:tags r:id="rId1"/>
            </p:custDataLst>
          </p:nvPr>
        </p:nvSpPr>
        <p:spPr>
          <a:xfrm>
            <a:off x="2689414" y="661447"/>
            <a:ext cx="3836894" cy="563231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69200" y="970082"/>
            <a:ext cx="2250150" cy="1861190"/>
            <a:chOff x="169200" y="1595724"/>
            <a:chExt cx="2250150" cy="1861190"/>
          </a:xfrm>
        </p:grpSpPr>
        <p:grpSp>
          <p:nvGrpSpPr>
            <p:cNvPr id="3" name="组合 2"/>
            <p:cNvGrpSpPr/>
            <p:nvPr/>
          </p:nvGrpSpPr>
          <p:grpSpPr>
            <a:xfrm>
              <a:off x="169200" y="1595724"/>
              <a:ext cx="2080947" cy="1861190"/>
              <a:chOff x="197436" y="1306286"/>
              <a:chExt cx="2080947" cy="1861190"/>
            </a:xfrm>
          </p:grpSpPr>
          <p:sp>
            <p:nvSpPr>
              <p:cNvPr id="6" name="矩形: 圆角 41"/>
              <p:cNvSpPr/>
              <p:nvPr/>
            </p:nvSpPr>
            <p:spPr>
              <a:xfrm>
                <a:off x="197436" y="1306286"/>
                <a:ext cx="2080947" cy="1861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52363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2355" y="1833821"/>
              <a:ext cx="1810866" cy="1384995"/>
            </a:xfrm>
            <a:prstGeom prst="rect">
              <a:avLst/>
            </a:prstGeom>
          </p:spPr>
          <p:txBody>
            <a:bodyPr wrap="square">
              <a:spAutoFit/>
            </a:bodyPr>
            <a:lstStyle/>
            <a:p>
              <a:pPr algn="dist">
                <a:spcAft>
                  <a:spcPts val="0"/>
                </a:spcAft>
              </a:pPr>
              <a:r>
                <a:rPr lang="zh-CN" altLang="en-US" sz="2800" b="1" kern="100" dirty="0">
                  <a:solidFill>
                    <a:schemeClr val="bg1"/>
                  </a:solidFill>
                  <a:latin typeface="+mn-ea"/>
                  <a:cs typeface="Times New Roman" panose="02020603050405020304" pitchFamily="18" charset="0"/>
                </a:rPr>
                <a:t>使</a:t>
              </a:r>
              <a:r>
                <a:rPr lang="zh-CN" altLang="en-US" sz="2800" b="1" kern="100" dirty="0" smtClean="0">
                  <a:solidFill>
                    <a:schemeClr val="bg1"/>
                  </a:solidFill>
                  <a:latin typeface="+mn-ea"/>
                  <a:cs typeface="Times New Roman" panose="02020603050405020304" pitchFamily="18" charset="0"/>
                </a:rPr>
                <a:t>用“文本”菜单命令</a:t>
              </a:r>
              <a:endParaRPr lang="en-US" altLang="zh-CN" sz="2800" b="1" kern="100" dirty="0" smtClean="0">
                <a:solidFill>
                  <a:schemeClr val="bg1"/>
                </a:solidFill>
                <a:latin typeface="+mn-ea"/>
                <a:cs typeface="Times New Roman" panose="02020603050405020304" pitchFamily="18" charset="0"/>
              </a:endParaRPr>
            </a:p>
          </p:txBody>
        </p:sp>
      </p:grpSp>
      <p:sp>
        <p:nvSpPr>
          <p:cNvPr id="8" name="矩形 7"/>
          <p:cNvSpPr/>
          <p:nvPr/>
        </p:nvSpPr>
        <p:spPr>
          <a:xfrm>
            <a:off x="2796988" y="661447"/>
            <a:ext cx="3585883" cy="5632311"/>
          </a:xfrm>
          <a:prstGeom prst="rect">
            <a:avLst/>
          </a:prstGeom>
        </p:spPr>
        <p:txBody>
          <a:bodyPr wrap="square">
            <a:spAutoFit/>
          </a:bodyPr>
          <a:lstStyle/>
          <a:p>
            <a:pPr indent="306070"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第</a:t>
            </a:r>
            <a:r>
              <a:rPr lang="en-US" altLang="zh-CN" sz="2400" b="1"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种</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：在“时间轴”面板的空白处单击鼠标右键，然后在弹出的菜单中选择“新建</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文本”命令，如图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7-14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所示，此时可以新建一个文字图层，然后在“合成”面板中单击鼠标左键确定文字的输入位置，当显示文字光标后，即可输入相应的文字。</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 name="图片 9"/>
          <p:cNvPicPr/>
          <p:nvPr/>
        </p:nvPicPr>
        <p:blipFill>
          <a:blip r:embed="rId3"/>
          <a:stretch>
            <a:fillRect/>
          </a:stretch>
        </p:blipFill>
        <p:spPr>
          <a:xfrm>
            <a:off x="7096741" y="1726281"/>
            <a:ext cx="4378083" cy="3150519"/>
          </a:xfrm>
          <a:prstGeom prst="rect">
            <a:avLst/>
          </a:prstGeom>
        </p:spPr>
      </p:pic>
      <p:sp>
        <p:nvSpPr>
          <p:cNvPr id="11" name="矩形 10"/>
          <p:cNvSpPr/>
          <p:nvPr/>
        </p:nvSpPr>
        <p:spPr>
          <a:xfrm>
            <a:off x="8379105" y="5039744"/>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7-14</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894289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3" y="857250"/>
            <a:ext cx="1415772" cy="461665"/>
          </a:xfrm>
          <a:prstGeom prst="rect">
            <a:avLst/>
          </a:prstGeom>
          <a:noFill/>
        </p:spPr>
        <p:txBody>
          <a:bodyPr wrap="none" rtlCol="0">
            <a:spAutoFit/>
          </a:bodyPr>
          <a:lstStyle/>
          <a:p>
            <a:pPr algn="ctr"/>
            <a:r>
              <a:rPr lang="zh-CN" altLang="en-US" sz="2400" b="1" dirty="0">
                <a:solidFill>
                  <a:schemeClr val="bg1"/>
                </a:solidFill>
              </a:rPr>
              <a:t>本章导读</a:t>
            </a:r>
          </a:p>
        </p:txBody>
      </p:sp>
      <p:sp>
        <p:nvSpPr>
          <p:cNvPr id="6" name="文本框 5"/>
          <p:cNvSpPr txBox="1"/>
          <p:nvPr>
            <p:custDataLst>
              <p:tags r:id="rId2"/>
            </p:custDataLst>
          </p:nvPr>
        </p:nvSpPr>
        <p:spPr>
          <a:xfrm>
            <a:off x="501789" y="2027709"/>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学习目标</a:t>
            </a:r>
          </a:p>
        </p:txBody>
      </p:sp>
      <p:sp>
        <p:nvSpPr>
          <p:cNvPr id="55" name="等腰三角形 54"/>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6"/>
          <p:cNvSpPr/>
          <p:nvPr>
            <p:custDataLst>
              <p:tags r:id="rId3"/>
            </p:custDataLst>
          </p:nvPr>
        </p:nvSpPr>
        <p:spPr>
          <a:xfrm>
            <a:off x="2838298" y="395021"/>
            <a:ext cx="8961120" cy="600577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9" name="quotation-mark_32371"/>
          <p:cNvSpPr>
            <a:spLocks noChangeAspect="1"/>
          </p:cNvSpPr>
          <p:nvPr>
            <p:custDataLst>
              <p:tags r:id="rId4"/>
            </p:custDataLst>
          </p:nvPr>
        </p:nvSpPr>
        <p:spPr bwMode="auto">
          <a:xfrm>
            <a:off x="2953027" y="452052"/>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60" name="quotation-mark_32371"/>
          <p:cNvSpPr>
            <a:spLocks noChangeAspect="1"/>
          </p:cNvSpPr>
          <p:nvPr>
            <p:custDataLst>
              <p:tags r:id="rId5"/>
            </p:custDataLst>
          </p:nvPr>
        </p:nvSpPr>
        <p:spPr bwMode="auto">
          <a:xfrm rot="10800000">
            <a:off x="11183798" y="5799875"/>
            <a:ext cx="449783" cy="417561"/>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8" name="文本框 7"/>
          <p:cNvSpPr txBox="1"/>
          <p:nvPr>
            <p:custDataLst>
              <p:tags r:id="rId6"/>
            </p:custDataLst>
          </p:nvPr>
        </p:nvSpPr>
        <p:spPr>
          <a:xfrm>
            <a:off x="3348951" y="746953"/>
            <a:ext cx="8120730" cy="5151538"/>
          </a:xfrm>
          <a:prstGeom prst="rect">
            <a:avLst/>
          </a:prstGeom>
          <a:noFill/>
        </p:spPr>
        <p:txBody>
          <a:bodyPr wrap="square" rtlCol="0">
            <a:spAutoFit/>
          </a:bodyPr>
          <a:lstStyle/>
          <a:p>
            <a:pPr>
              <a:lnSpc>
                <a:spcPct val="200000"/>
              </a:lnSpc>
            </a:pPr>
            <a:r>
              <a:rPr lang="zh-CN" altLang="zh-CN" sz="2400" dirty="0">
                <a:latin typeface="+mn-ea"/>
              </a:rPr>
              <a:t>在使用</a:t>
            </a:r>
            <a:r>
              <a:rPr lang="en-US" altLang="zh-CN" sz="2400" dirty="0">
                <a:latin typeface="+mn-ea"/>
              </a:rPr>
              <a:t>After Effects</a:t>
            </a:r>
            <a:r>
              <a:rPr lang="zh-CN" altLang="zh-CN" sz="2400" dirty="0">
                <a:latin typeface="+mn-ea"/>
              </a:rPr>
              <a:t>进行创作时，在使用图片与视频素材的同时，文字也是不可或缺的一部分。在影视后期中，文字担负着补充画面信息和媒介交流的职责，在某个画面适当的添加文字，可以对整体起到一个画龙点睛的作用。而本章主要讲解在</a:t>
            </a:r>
            <a:r>
              <a:rPr lang="en-US" altLang="zh-CN" sz="2400" dirty="0">
                <a:latin typeface="+mn-ea"/>
              </a:rPr>
              <a:t>After Effects</a:t>
            </a:r>
            <a:r>
              <a:rPr lang="zh-CN" altLang="zh-CN" sz="2400" dirty="0">
                <a:latin typeface="+mn-ea"/>
              </a:rPr>
              <a:t>中如何使用文字进行创作、制作文字动画、以及创建文字蒙版和形状轮廓等内容，从而使作品更加丰满</a:t>
            </a:r>
            <a:r>
              <a:rPr lang="zh-CN" altLang="zh-CN" sz="2400" dirty="0" smtClean="0">
                <a:latin typeface="+mn-ea"/>
              </a:rPr>
              <a:t>。</a:t>
            </a:r>
            <a:endParaRPr lang="zh-CN" altLang="zh-CN" sz="2400" dirty="0">
              <a:latin typeface="+mn-ea"/>
            </a:endParaRPr>
          </a:p>
        </p:txBody>
      </p:sp>
    </p:spTree>
    <p:custDataLst>
      <p:tags r:id="rId1"/>
    </p:custDataLst>
    <p:extLst>
      <p:ext uri="{BB962C8B-B14F-4D97-AF65-F5344CB8AC3E}">
        <p14:creationId xmlns:p14="http://schemas.microsoft.com/office/powerpoint/2010/main" val="28419892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6"/>
          <p:cNvSpPr/>
          <p:nvPr>
            <p:custDataLst>
              <p:tags r:id="rId1"/>
            </p:custDataLst>
          </p:nvPr>
        </p:nvSpPr>
        <p:spPr>
          <a:xfrm>
            <a:off x="2636385" y="2970084"/>
            <a:ext cx="9340462" cy="251631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9" name="圆角矩形 6"/>
          <p:cNvSpPr/>
          <p:nvPr>
            <p:custDataLst>
              <p:tags r:id="rId2"/>
            </p:custDataLst>
          </p:nvPr>
        </p:nvSpPr>
        <p:spPr>
          <a:xfrm>
            <a:off x="2636385" y="361824"/>
            <a:ext cx="8910155" cy="151079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69200" y="970082"/>
            <a:ext cx="2250150" cy="1861190"/>
            <a:chOff x="169200" y="1595724"/>
            <a:chExt cx="2250150" cy="1861190"/>
          </a:xfrm>
        </p:grpSpPr>
        <p:grpSp>
          <p:nvGrpSpPr>
            <p:cNvPr id="3" name="组合 2"/>
            <p:cNvGrpSpPr/>
            <p:nvPr/>
          </p:nvGrpSpPr>
          <p:grpSpPr>
            <a:xfrm>
              <a:off x="169200" y="1595724"/>
              <a:ext cx="2080947" cy="1861190"/>
              <a:chOff x="197436" y="1306286"/>
              <a:chExt cx="2080947" cy="1861190"/>
            </a:xfrm>
          </p:grpSpPr>
          <p:sp>
            <p:nvSpPr>
              <p:cNvPr id="6" name="矩形: 圆角 41"/>
              <p:cNvSpPr/>
              <p:nvPr/>
            </p:nvSpPr>
            <p:spPr>
              <a:xfrm>
                <a:off x="197436" y="1306286"/>
                <a:ext cx="2080947" cy="1861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52363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2355" y="1833821"/>
              <a:ext cx="1810866" cy="1384995"/>
            </a:xfrm>
            <a:prstGeom prst="rect">
              <a:avLst/>
            </a:prstGeom>
          </p:spPr>
          <p:txBody>
            <a:bodyPr wrap="square">
              <a:spAutoFit/>
            </a:bodyPr>
            <a:lstStyle/>
            <a:p>
              <a:pPr algn="just">
                <a:spcAft>
                  <a:spcPts val="0"/>
                </a:spcAft>
              </a:pPr>
              <a:r>
                <a:rPr lang="zh-CN" altLang="en-US" sz="2800" b="1" kern="100" dirty="0">
                  <a:solidFill>
                    <a:schemeClr val="bg1"/>
                  </a:solidFill>
                  <a:latin typeface="+mn-ea"/>
                  <a:cs typeface="Times New Roman" panose="02020603050405020304" pitchFamily="18" charset="0"/>
                </a:rPr>
                <a:t>使</a:t>
              </a:r>
              <a:r>
                <a:rPr lang="zh-CN" altLang="en-US" sz="2800" b="1" kern="100" dirty="0" smtClean="0">
                  <a:solidFill>
                    <a:schemeClr val="bg1"/>
                  </a:solidFill>
                  <a:latin typeface="+mn-ea"/>
                  <a:cs typeface="Times New Roman" panose="02020603050405020304" pitchFamily="18" charset="0"/>
                </a:rPr>
                <a:t>用“文本”滤镜组</a:t>
              </a:r>
              <a:endParaRPr lang="en-US" altLang="zh-CN" sz="2800" b="1" kern="100" dirty="0" smtClean="0">
                <a:solidFill>
                  <a:schemeClr val="bg1"/>
                </a:solidFill>
                <a:latin typeface="+mn-ea"/>
                <a:cs typeface="Times New Roman" panose="02020603050405020304" pitchFamily="18" charset="0"/>
              </a:endParaRPr>
            </a:p>
          </p:txBody>
        </p:sp>
      </p:grpSp>
      <p:sp>
        <p:nvSpPr>
          <p:cNvPr id="8" name="矩形 7"/>
          <p:cNvSpPr/>
          <p:nvPr/>
        </p:nvSpPr>
        <p:spPr>
          <a:xfrm>
            <a:off x="2636385" y="549695"/>
            <a:ext cx="8516471" cy="1135054"/>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在上述两种办法之外，还可以在“文本”滤镜组中，使用“编号”和“时间码”滤镜来创建文字。</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2205352" y="2016526"/>
            <a:ext cx="2656496"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“编号”滤镜</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矩形 10"/>
          <p:cNvSpPr/>
          <p:nvPr/>
        </p:nvSpPr>
        <p:spPr>
          <a:xfrm>
            <a:off x="2636385" y="3068833"/>
            <a:ext cx="9108140" cy="2308324"/>
          </a:xfrm>
          <a:prstGeom prst="rect">
            <a:avLst/>
          </a:prstGeom>
        </p:spPr>
        <p:txBody>
          <a:bodyPr wrap="square">
            <a:spAutoFit/>
          </a:bodyPr>
          <a:lstStyle/>
          <a:p>
            <a:pPr indent="304800" algn="just">
              <a:lnSpc>
                <a:spcPct val="150000"/>
              </a:lnSpc>
              <a:spcAft>
                <a:spcPts val="0"/>
              </a:spcAft>
            </a:pPr>
            <a:r>
              <a:rPr lang="zh-CN" altLang="zh-CN" sz="2400" kern="100" dirty="0">
                <a:latin typeface="+mn-ea"/>
                <a:cs typeface="宋体" panose="02010600030101010101" pitchFamily="2" charset="-122"/>
              </a:rPr>
              <a:t>“编号”滤镜主要用来创建各种数字效果，尤其适用于创建数字的变化效果，执行“效果</a:t>
            </a:r>
            <a:r>
              <a:rPr lang="en-US" altLang="zh-CN" sz="2400" kern="100" dirty="0">
                <a:latin typeface="+mn-ea"/>
                <a:cs typeface="Times New Roman" panose="02020603050405020304" pitchFamily="18" charset="0"/>
              </a:rPr>
              <a:t>&gt;</a:t>
            </a:r>
            <a:r>
              <a:rPr lang="zh-CN" altLang="zh-CN" sz="2400" kern="100" dirty="0">
                <a:latin typeface="+mn-ea"/>
                <a:cs typeface="宋体" panose="02010600030101010101" pitchFamily="2" charset="-122"/>
              </a:rPr>
              <a:t>文本</a:t>
            </a:r>
            <a:r>
              <a:rPr lang="en-US" altLang="zh-CN" sz="2400" kern="100" dirty="0">
                <a:latin typeface="+mn-ea"/>
                <a:cs typeface="Times New Roman" panose="02020603050405020304" pitchFamily="18" charset="0"/>
              </a:rPr>
              <a:t>&gt;</a:t>
            </a:r>
            <a:r>
              <a:rPr lang="zh-CN" altLang="zh-CN" sz="2400" kern="100" dirty="0">
                <a:latin typeface="+mn-ea"/>
                <a:cs typeface="宋体" panose="02010600030101010101" pitchFamily="2" charset="-122"/>
              </a:rPr>
              <a:t>编号”菜单命令，随后会弹出“编号”对话框，如图</a:t>
            </a:r>
            <a:r>
              <a:rPr lang="en-US" altLang="zh-CN" sz="2400" kern="100" dirty="0">
                <a:latin typeface="+mn-ea"/>
                <a:cs typeface="宋体" panose="02010600030101010101" pitchFamily="2" charset="-122"/>
              </a:rPr>
              <a:t>7-15</a:t>
            </a:r>
            <a:r>
              <a:rPr lang="zh-CN" altLang="zh-CN" sz="2400" kern="100" dirty="0">
                <a:latin typeface="+mn-ea"/>
                <a:cs typeface="宋体" panose="02010600030101010101" pitchFamily="2" charset="-122"/>
              </a:rPr>
              <a:t>所示，在“效果控件”面板中展开“编号”滤镜的属性，如图</a:t>
            </a:r>
            <a:r>
              <a:rPr lang="en-US" altLang="zh-CN" sz="2400" kern="100" dirty="0">
                <a:latin typeface="+mn-ea"/>
                <a:cs typeface="宋体" panose="02010600030101010101" pitchFamily="2" charset="-122"/>
              </a:rPr>
              <a:t>7-16</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spTree>
    <p:extLst>
      <p:ext uri="{BB962C8B-B14F-4D97-AF65-F5344CB8AC3E}">
        <p14:creationId xmlns:p14="http://schemas.microsoft.com/office/powerpoint/2010/main" val="42276873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200" y="970082"/>
            <a:ext cx="2250150" cy="1861190"/>
            <a:chOff x="169200" y="1595724"/>
            <a:chExt cx="2250150" cy="1861190"/>
          </a:xfrm>
        </p:grpSpPr>
        <p:grpSp>
          <p:nvGrpSpPr>
            <p:cNvPr id="3" name="组合 2"/>
            <p:cNvGrpSpPr/>
            <p:nvPr/>
          </p:nvGrpSpPr>
          <p:grpSpPr>
            <a:xfrm>
              <a:off x="169200" y="1595724"/>
              <a:ext cx="2080947" cy="1861190"/>
              <a:chOff x="197436" y="1306286"/>
              <a:chExt cx="2080947" cy="1861190"/>
            </a:xfrm>
          </p:grpSpPr>
          <p:sp>
            <p:nvSpPr>
              <p:cNvPr id="6" name="矩形: 圆角 41"/>
              <p:cNvSpPr/>
              <p:nvPr/>
            </p:nvSpPr>
            <p:spPr>
              <a:xfrm>
                <a:off x="197436" y="1306286"/>
                <a:ext cx="2080947" cy="1861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52363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2355" y="1833821"/>
              <a:ext cx="1810866" cy="1384995"/>
            </a:xfrm>
            <a:prstGeom prst="rect">
              <a:avLst/>
            </a:prstGeom>
          </p:spPr>
          <p:txBody>
            <a:bodyPr wrap="square">
              <a:spAutoFit/>
            </a:bodyPr>
            <a:lstStyle/>
            <a:p>
              <a:pPr algn="just">
                <a:spcAft>
                  <a:spcPts val="0"/>
                </a:spcAft>
              </a:pPr>
              <a:r>
                <a:rPr lang="zh-CN" altLang="en-US" sz="2800" b="1" kern="100" dirty="0">
                  <a:solidFill>
                    <a:schemeClr val="bg1"/>
                  </a:solidFill>
                  <a:latin typeface="+mn-ea"/>
                  <a:cs typeface="Times New Roman" panose="02020603050405020304" pitchFamily="18" charset="0"/>
                </a:rPr>
                <a:t>使</a:t>
              </a:r>
              <a:r>
                <a:rPr lang="zh-CN" altLang="en-US" sz="2800" b="1" kern="100" dirty="0" smtClean="0">
                  <a:solidFill>
                    <a:schemeClr val="bg1"/>
                  </a:solidFill>
                  <a:latin typeface="+mn-ea"/>
                  <a:cs typeface="Times New Roman" panose="02020603050405020304" pitchFamily="18" charset="0"/>
                </a:rPr>
                <a:t>用“文本”滤镜组</a:t>
              </a:r>
              <a:endParaRPr lang="en-US" altLang="zh-CN" sz="2800" b="1" kern="100" dirty="0" smtClean="0">
                <a:solidFill>
                  <a:schemeClr val="bg1"/>
                </a:solidFill>
                <a:latin typeface="+mn-ea"/>
                <a:cs typeface="Times New Roman" panose="02020603050405020304" pitchFamily="18" charset="0"/>
              </a:endParaRPr>
            </a:p>
          </p:txBody>
        </p:sp>
      </p:grpSp>
      <p:pic>
        <p:nvPicPr>
          <p:cNvPr id="8" name="图片 7"/>
          <p:cNvPicPr/>
          <p:nvPr/>
        </p:nvPicPr>
        <p:blipFill>
          <a:blip r:embed="rId2">
            <a:extLst>
              <a:ext uri="{28A0092B-C50C-407E-A947-70E740481C1C}">
                <a14:useLocalDpi xmlns:a14="http://schemas.microsoft.com/office/drawing/2010/main" val="0"/>
              </a:ext>
            </a:extLst>
          </a:blip>
          <a:srcRect/>
          <a:stretch>
            <a:fillRect/>
          </a:stretch>
        </p:blipFill>
        <p:spPr>
          <a:xfrm>
            <a:off x="8832716" y="363163"/>
            <a:ext cx="3268360" cy="2386635"/>
          </a:xfrm>
          <a:prstGeom prst="rect">
            <a:avLst/>
          </a:prstGeom>
          <a:noFill/>
          <a:ln>
            <a:noFill/>
          </a:ln>
        </p:spPr>
      </p:pic>
      <p:sp>
        <p:nvSpPr>
          <p:cNvPr id="9" name="矩形 8"/>
          <p:cNvSpPr/>
          <p:nvPr/>
        </p:nvSpPr>
        <p:spPr>
          <a:xfrm>
            <a:off x="9773436" y="2653288"/>
            <a:ext cx="1698625" cy="583814"/>
          </a:xfrm>
          <a:prstGeom prst="rect">
            <a:avLst/>
          </a:prstGeom>
        </p:spPr>
        <p:txBody>
          <a:bodyPr wrap="squar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7-15</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0" name="图片 9"/>
          <p:cNvPicPr/>
          <p:nvPr/>
        </p:nvPicPr>
        <p:blipFill>
          <a:blip r:embed="rId3">
            <a:extLst>
              <a:ext uri="{28A0092B-C50C-407E-A947-70E740481C1C}">
                <a14:useLocalDpi xmlns:a14="http://schemas.microsoft.com/office/drawing/2010/main" val="0"/>
              </a:ext>
            </a:extLst>
          </a:blip>
          <a:srcRect/>
          <a:stretch>
            <a:fillRect/>
          </a:stretch>
        </p:blipFill>
        <p:spPr>
          <a:xfrm>
            <a:off x="9131170" y="3237102"/>
            <a:ext cx="2697663" cy="3085877"/>
          </a:xfrm>
          <a:prstGeom prst="rect">
            <a:avLst/>
          </a:prstGeom>
          <a:noFill/>
          <a:ln>
            <a:noFill/>
          </a:ln>
        </p:spPr>
      </p:pic>
      <p:sp>
        <p:nvSpPr>
          <p:cNvPr id="11" name="矩形 10"/>
          <p:cNvSpPr/>
          <p:nvPr/>
        </p:nvSpPr>
        <p:spPr>
          <a:xfrm>
            <a:off x="10056728" y="6219883"/>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7-16</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2" name="矩形 11"/>
          <p:cNvSpPr/>
          <p:nvPr/>
        </p:nvSpPr>
        <p:spPr>
          <a:xfrm>
            <a:off x="2407231" y="-107932"/>
            <a:ext cx="1832553" cy="747641"/>
          </a:xfrm>
          <a:prstGeom prst="rect">
            <a:avLst/>
          </a:prstGeom>
        </p:spPr>
        <p:txBody>
          <a:bodyPr wrap="none">
            <a:spAutoFit/>
          </a:bodyPr>
          <a:lstStyle/>
          <a:p>
            <a:pPr algn="just">
              <a:lnSpc>
                <a:spcPct val="150000"/>
              </a:lnSpc>
              <a:spcAft>
                <a:spcPts val="0"/>
              </a:spcAft>
            </a:pPr>
            <a:r>
              <a:rPr lang="zh-CN" altLang="zh-CN" sz="3200" b="1" kern="100" dirty="0" smtClean="0">
                <a:latin typeface="微软雅黑" panose="020B0503020204020204" pitchFamily="34" charset="-122"/>
                <a:ea typeface="微软雅黑" panose="020B0503020204020204" pitchFamily="34" charset="-122"/>
                <a:cs typeface="宋体" panose="02010600030101010101" pitchFamily="2" charset="-122"/>
              </a:rPr>
              <a:t>参数详解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矩形 13"/>
          <p:cNvSpPr/>
          <p:nvPr/>
        </p:nvSpPr>
        <p:spPr>
          <a:xfrm>
            <a:off x="2458237" y="457999"/>
            <a:ext cx="6205276" cy="6555641"/>
          </a:xfrm>
          <a:prstGeom prst="rect">
            <a:avLst/>
          </a:prstGeom>
        </p:spPr>
        <p:txBody>
          <a:bodyPr wrap="square">
            <a:spAutoFit/>
          </a:bodyPr>
          <a:lstStyle/>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格式</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：用来设置文字的种类。</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类型</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：用来设置数字类型。</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随机值</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：勾选后原有的数字会变成逐帧变化的随机数字。</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数值</a:t>
            </a:r>
            <a:r>
              <a:rPr lang="en-US" altLang="zh-CN" sz="20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位移</a:t>
            </a:r>
            <a:r>
              <a:rPr lang="en-US" altLang="zh-CN" sz="20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随机最大</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：用来设置数字随机离散的范围。</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小数位数</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：用来设置小数点后的位数。</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当前时间</a:t>
            </a:r>
            <a:r>
              <a:rPr lang="en-US" altLang="zh-CN" sz="20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日期</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：用来设置当前系统的时间和日期。</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填充和描边</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：用来设置文字颜色和描边的显示方式。</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位置</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：用来指定文字的位置。</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显示选项</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：此选项的下拉列表中提供了</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4</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种选择方式。“仅填充”只会显示文字的填充颜色；“仅描边”，只会显示文字的描边颜色；“在描边上填充”，会在文字描边颜色中填充颜色：“在填充上描边”，会在文字的填充颜色上描边。</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40642584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6"/>
          <p:cNvSpPr/>
          <p:nvPr>
            <p:custDataLst>
              <p:tags r:id="rId1"/>
            </p:custDataLst>
          </p:nvPr>
        </p:nvSpPr>
        <p:spPr>
          <a:xfrm>
            <a:off x="3094238" y="970082"/>
            <a:ext cx="7742375" cy="4067594"/>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69200" y="970082"/>
            <a:ext cx="2250150" cy="1861190"/>
            <a:chOff x="169200" y="1595724"/>
            <a:chExt cx="2250150" cy="1861190"/>
          </a:xfrm>
        </p:grpSpPr>
        <p:grpSp>
          <p:nvGrpSpPr>
            <p:cNvPr id="3" name="组合 2"/>
            <p:cNvGrpSpPr/>
            <p:nvPr/>
          </p:nvGrpSpPr>
          <p:grpSpPr>
            <a:xfrm>
              <a:off x="169200" y="1595724"/>
              <a:ext cx="2080947" cy="1861190"/>
              <a:chOff x="197436" y="1306286"/>
              <a:chExt cx="2080947" cy="1861190"/>
            </a:xfrm>
          </p:grpSpPr>
          <p:sp>
            <p:nvSpPr>
              <p:cNvPr id="6" name="矩形: 圆角 41"/>
              <p:cNvSpPr/>
              <p:nvPr/>
            </p:nvSpPr>
            <p:spPr>
              <a:xfrm>
                <a:off x="197436" y="1306286"/>
                <a:ext cx="2080947" cy="1861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52363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2355" y="1833821"/>
              <a:ext cx="1810866" cy="1384995"/>
            </a:xfrm>
            <a:prstGeom prst="rect">
              <a:avLst/>
            </a:prstGeom>
          </p:spPr>
          <p:txBody>
            <a:bodyPr wrap="square">
              <a:spAutoFit/>
            </a:bodyPr>
            <a:lstStyle/>
            <a:p>
              <a:pPr algn="just">
                <a:spcAft>
                  <a:spcPts val="0"/>
                </a:spcAft>
              </a:pPr>
              <a:r>
                <a:rPr lang="zh-CN" altLang="en-US" sz="2800" b="1" kern="100" dirty="0">
                  <a:solidFill>
                    <a:schemeClr val="bg1"/>
                  </a:solidFill>
                  <a:latin typeface="+mn-ea"/>
                  <a:cs typeface="Times New Roman" panose="02020603050405020304" pitchFamily="18" charset="0"/>
                </a:rPr>
                <a:t>使</a:t>
              </a:r>
              <a:r>
                <a:rPr lang="zh-CN" altLang="en-US" sz="2800" b="1" kern="100" dirty="0" smtClean="0">
                  <a:solidFill>
                    <a:schemeClr val="bg1"/>
                  </a:solidFill>
                  <a:latin typeface="+mn-ea"/>
                  <a:cs typeface="Times New Roman" panose="02020603050405020304" pitchFamily="18" charset="0"/>
                </a:rPr>
                <a:t>用“文本”滤镜组</a:t>
              </a:r>
              <a:endParaRPr lang="en-US" altLang="zh-CN" sz="2800" b="1" kern="100" dirty="0" smtClean="0">
                <a:solidFill>
                  <a:schemeClr val="bg1"/>
                </a:solidFill>
                <a:latin typeface="+mn-ea"/>
                <a:cs typeface="Times New Roman" panose="02020603050405020304" pitchFamily="18" charset="0"/>
              </a:endParaRPr>
            </a:p>
          </p:txBody>
        </p:sp>
      </p:grpSp>
      <p:sp>
        <p:nvSpPr>
          <p:cNvPr id="8" name="矩形 7"/>
          <p:cNvSpPr/>
          <p:nvPr/>
        </p:nvSpPr>
        <p:spPr>
          <a:xfrm>
            <a:off x="2601784" y="86621"/>
            <a:ext cx="1832553" cy="747641"/>
          </a:xfrm>
          <a:prstGeom prst="rect">
            <a:avLst/>
          </a:prstGeom>
        </p:spPr>
        <p:txBody>
          <a:bodyPr wrap="none">
            <a:spAutoFit/>
          </a:bodyPr>
          <a:lstStyle/>
          <a:p>
            <a:pPr algn="just">
              <a:lnSpc>
                <a:spcPct val="150000"/>
              </a:lnSpc>
              <a:spcAft>
                <a:spcPts val="0"/>
              </a:spcAft>
            </a:pPr>
            <a:r>
              <a:rPr lang="zh-CN" altLang="zh-CN" sz="3200" b="1" kern="100" dirty="0" smtClean="0">
                <a:latin typeface="微软雅黑" panose="020B0503020204020204" pitchFamily="34" charset="-122"/>
                <a:ea typeface="微软雅黑" panose="020B0503020204020204" pitchFamily="34" charset="-122"/>
                <a:cs typeface="宋体" panose="02010600030101010101" pitchFamily="2" charset="-122"/>
              </a:rPr>
              <a:t>参数详解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3263441" y="1018720"/>
            <a:ext cx="6872780" cy="3970318"/>
          </a:xfrm>
          <a:prstGeom prst="rect">
            <a:avLst/>
          </a:prstGeom>
        </p:spPr>
        <p:txBody>
          <a:bodyPr wrap="square">
            <a:spAutoFit/>
          </a:bodyPr>
          <a:lstStyle/>
          <a:p>
            <a:pPr algn="just">
              <a:lnSpc>
                <a:spcPct val="150000"/>
              </a:lnSpc>
              <a:spcAft>
                <a:spcPts val="0"/>
              </a:spcAft>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填充颜色</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：用来设置文字的填充颜色。</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描边颜色</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：用来设置文字的描边颜色。</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描边宽度</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：用来设置文字描边的宽度。</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大小</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：用来设置字体的大小。</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字符间距</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：用来设置文字的间距。</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比例间距</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：用来设置均匀的间距。</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6429983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200" y="970082"/>
            <a:ext cx="2250150" cy="1861190"/>
            <a:chOff x="169200" y="1595724"/>
            <a:chExt cx="2250150" cy="1861190"/>
          </a:xfrm>
        </p:grpSpPr>
        <p:grpSp>
          <p:nvGrpSpPr>
            <p:cNvPr id="3" name="组合 2"/>
            <p:cNvGrpSpPr/>
            <p:nvPr/>
          </p:nvGrpSpPr>
          <p:grpSpPr>
            <a:xfrm>
              <a:off x="169200" y="1595724"/>
              <a:ext cx="2080947" cy="1861190"/>
              <a:chOff x="197436" y="1306286"/>
              <a:chExt cx="2080947" cy="1861190"/>
            </a:xfrm>
          </p:grpSpPr>
          <p:sp>
            <p:nvSpPr>
              <p:cNvPr id="6" name="矩形: 圆角 41"/>
              <p:cNvSpPr/>
              <p:nvPr/>
            </p:nvSpPr>
            <p:spPr>
              <a:xfrm>
                <a:off x="197436" y="1306286"/>
                <a:ext cx="2080947" cy="1861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52363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2355" y="1833821"/>
              <a:ext cx="1810866" cy="1384995"/>
            </a:xfrm>
            <a:prstGeom prst="rect">
              <a:avLst/>
            </a:prstGeom>
          </p:spPr>
          <p:txBody>
            <a:bodyPr wrap="square">
              <a:spAutoFit/>
            </a:bodyPr>
            <a:lstStyle/>
            <a:p>
              <a:pPr algn="just">
                <a:spcAft>
                  <a:spcPts val="0"/>
                </a:spcAft>
              </a:pPr>
              <a:r>
                <a:rPr lang="zh-CN" altLang="en-US" sz="2800" b="1" kern="100" dirty="0">
                  <a:solidFill>
                    <a:schemeClr val="bg1"/>
                  </a:solidFill>
                  <a:latin typeface="+mn-ea"/>
                  <a:cs typeface="Times New Roman" panose="02020603050405020304" pitchFamily="18" charset="0"/>
                </a:rPr>
                <a:t>使</a:t>
              </a:r>
              <a:r>
                <a:rPr lang="zh-CN" altLang="en-US" sz="2800" b="1" kern="100" dirty="0" smtClean="0">
                  <a:solidFill>
                    <a:schemeClr val="bg1"/>
                  </a:solidFill>
                  <a:latin typeface="+mn-ea"/>
                  <a:cs typeface="Times New Roman" panose="02020603050405020304" pitchFamily="18" charset="0"/>
                </a:rPr>
                <a:t>用“文本”滤镜组</a:t>
              </a:r>
              <a:endParaRPr lang="en-US" altLang="zh-CN" sz="2800" b="1" kern="100" dirty="0" smtClean="0">
                <a:solidFill>
                  <a:schemeClr val="bg1"/>
                </a:solidFill>
                <a:latin typeface="+mn-ea"/>
                <a:cs typeface="Times New Roman" panose="02020603050405020304" pitchFamily="18" charset="0"/>
              </a:endParaRPr>
            </a:p>
          </p:txBody>
        </p:sp>
      </p:grpSp>
      <p:sp>
        <p:nvSpPr>
          <p:cNvPr id="8" name="矩形 7"/>
          <p:cNvSpPr/>
          <p:nvPr/>
        </p:nvSpPr>
        <p:spPr>
          <a:xfrm>
            <a:off x="2145079" y="86621"/>
            <a:ext cx="3057247" cy="830997"/>
          </a:xfrm>
          <a:prstGeom prst="rect">
            <a:avLst/>
          </a:prstGeom>
        </p:spPr>
        <p:txBody>
          <a:bodyPr wrap="none">
            <a:spAutoFit/>
          </a:bodyPr>
          <a:lstStyle/>
          <a:p>
            <a:pPr algn="just">
              <a:lnSpc>
                <a:spcPct val="150000"/>
              </a:lnSpc>
              <a:spcAft>
                <a:spcPts val="0"/>
              </a:spcAft>
            </a:pPr>
            <a:r>
              <a:rPr lang="zh-CN" altLang="en-US" sz="3200" b="1" kern="100" dirty="0" smtClean="0">
                <a:latin typeface="微软雅黑" panose="020B0503020204020204" pitchFamily="34" charset="-122"/>
                <a:ea typeface="微软雅黑" panose="020B0503020204020204" pitchFamily="34" charset="-122"/>
                <a:cs typeface="Times New Roman" panose="02020603050405020304" pitchFamily="18" charset="0"/>
              </a:rPr>
              <a:t>“时间码”滤镜</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1" name="组合 10"/>
          <p:cNvGrpSpPr/>
          <p:nvPr/>
        </p:nvGrpSpPr>
        <p:grpSpPr>
          <a:xfrm>
            <a:off x="2596190" y="839798"/>
            <a:ext cx="6080882" cy="5872287"/>
            <a:chOff x="2596190" y="839798"/>
            <a:chExt cx="9310465" cy="4316799"/>
          </a:xfrm>
        </p:grpSpPr>
        <p:sp>
          <p:nvSpPr>
            <p:cNvPr id="10" name="圆角矩形 6"/>
            <p:cNvSpPr/>
            <p:nvPr>
              <p:custDataLst>
                <p:tags r:id="rId1"/>
              </p:custDataLst>
            </p:nvPr>
          </p:nvSpPr>
          <p:spPr>
            <a:xfrm>
              <a:off x="2596190" y="839798"/>
              <a:ext cx="9310465" cy="431679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9" name="矩形 8"/>
            <p:cNvSpPr/>
            <p:nvPr/>
          </p:nvSpPr>
          <p:spPr>
            <a:xfrm>
              <a:off x="2707027" y="859250"/>
              <a:ext cx="9141263" cy="3970318"/>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时间码”滤镜主要用来创建各种时间码动画。时间码是影视后期制作的时间依据，因为在制作好效果后可能还需要配音和配乐等操作，如果每一帧包含时间码，那么将会极大的方便后续的制作流程，所以了解时间码也是非常必要的。</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执行“效果</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文本</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时间码”菜单命令，随后可以选择执行图层，然后在“效果控件”面板中可以看到“时间码”滤镜的参数，如图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7-17</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12" name="图片 11"/>
          <p:cNvPicPr/>
          <p:nvPr/>
        </p:nvPicPr>
        <p:blipFill>
          <a:blip r:embed="rId3">
            <a:extLst>
              <a:ext uri="{28A0092B-C50C-407E-A947-70E740481C1C}">
                <a14:useLocalDpi xmlns:a14="http://schemas.microsoft.com/office/drawing/2010/main" val="0"/>
              </a:ext>
            </a:extLst>
          </a:blip>
          <a:srcRect/>
          <a:stretch>
            <a:fillRect/>
          </a:stretch>
        </p:blipFill>
        <p:spPr>
          <a:xfrm>
            <a:off x="8853912" y="764810"/>
            <a:ext cx="3150020" cy="3281896"/>
          </a:xfrm>
          <a:prstGeom prst="rect">
            <a:avLst/>
          </a:prstGeom>
          <a:noFill/>
          <a:ln>
            <a:noFill/>
          </a:ln>
        </p:spPr>
      </p:pic>
      <p:sp>
        <p:nvSpPr>
          <p:cNvPr id="13" name="矩形 12"/>
          <p:cNvSpPr/>
          <p:nvPr/>
        </p:nvSpPr>
        <p:spPr>
          <a:xfrm>
            <a:off x="9875392" y="4206217"/>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7-17</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629418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200" y="970082"/>
            <a:ext cx="2250150" cy="1861190"/>
            <a:chOff x="169200" y="1595724"/>
            <a:chExt cx="2250150" cy="1861190"/>
          </a:xfrm>
        </p:grpSpPr>
        <p:grpSp>
          <p:nvGrpSpPr>
            <p:cNvPr id="3" name="组合 2"/>
            <p:cNvGrpSpPr/>
            <p:nvPr/>
          </p:nvGrpSpPr>
          <p:grpSpPr>
            <a:xfrm>
              <a:off x="169200" y="1595724"/>
              <a:ext cx="2080947" cy="1861190"/>
              <a:chOff x="197436" y="1306286"/>
              <a:chExt cx="2080947" cy="1861190"/>
            </a:xfrm>
          </p:grpSpPr>
          <p:sp>
            <p:nvSpPr>
              <p:cNvPr id="6" name="矩形: 圆角 41"/>
              <p:cNvSpPr/>
              <p:nvPr/>
            </p:nvSpPr>
            <p:spPr>
              <a:xfrm>
                <a:off x="197436" y="1306286"/>
                <a:ext cx="2080947" cy="1861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52363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2355" y="1833821"/>
              <a:ext cx="1810866" cy="1384995"/>
            </a:xfrm>
            <a:prstGeom prst="rect">
              <a:avLst/>
            </a:prstGeom>
          </p:spPr>
          <p:txBody>
            <a:bodyPr wrap="square">
              <a:spAutoFit/>
            </a:bodyPr>
            <a:lstStyle/>
            <a:p>
              <a:pPr algn="just">
                <a:spcAft>
                  <a:spcPts val="0"/>
                </a:spcAft>
              </a:pPr>
              <a:r>
                <a:rPr lang="zh-CN" altLang="en-US" sz="2800" b="1" kern="100" dirty="0">
                  <a:solidFill>
                    <a:schemeClr val="bg1"/>
                  </a:solidFill>
                  <a:latin typeface="+mn-ea"/>
                  <a:cs typeface="Times New Roman" panose="02020603050405020304" pitchFamily="18" charset="0"/>
                </a:rPr>
                <a:t>使</a:t>
              </a:r>
              <a:r>
                <a:rPr lang="zh-CN" altLang="en-US" sz="2800" b="1" kern="100" dirty="0" smtClean="0">
                  <a:solidFill>
                    <a:schemeClr val="bg1"/>
                  </a:solidFill>
                  <a:latin typeface="+mn-ea"/>
                  <a:cs typeface="Times New Roman" panose="02020603050405020304" pitchFamily="18" charset="0"/>
                </a:rPr>
                <a:t>用“文本”滤镜组</a:t>
              </a:r>
              <a:endParaRPr lang="en-US" altLang="zh-CN" sz="2800" b="1" kern="100" dirty="0" smtClean="0">
                <a:solidFill>
                  <a:schemeClr val="bg1"/>
                </a:solidFill>
                <a:latin typeface="+mn-ea"/>
                <a:cs typeface="Times New Roman" panose="02020603050405020304" pitchFamily="18" charset="0"/>
              </a:endParaRPr>
            </a:p>
          </p:txBody>
        </p:sp>
      </p:grpSp>
      <p:sp>
        <p:nvSpPr>
          <p:cNvPr id="8" name="矩形 7"/>
          <p:cNvSpPr/>
          <p:nvPr/>
        </p:nvSpPr>
        <p:spPr>
          <a:xfrm>
            <a:off x="2145079" y="86621"/>
            <a:ext cx="3057247" cy="830997"/>
          </a:xfrm>
          <a:prstGeom prst="rect">
            <a:avLst/>
          </a:prstGeom>
        </p:spPr>
        <p:txBody>
          <a:bodyPr wrap="none">
            <a:spAutoFit/>
          </a:bodyPr>
          <a:lstStyle/>
          <a:p>
            <a:pPr algn="just">
              <a:lnSpc>
                <a:spcPct val="150000"/>
              </a:lnSpc>
              <a:spcAft>
                <a:spcPts val="0"/>
              </a:spcAft>
            </a:pPr>
            <a:r>
              <a:rPr lang="zh-CN" altLang="en-US" sz="3200" b="1" kern="100" dirty="0" smtClean="0">
                <a:latin typeface="微软雅黑" panose="020B0503020204020204" pitchFamily="34" charset="-122"/>
                <a:ea typeface="微软雅黑" panose="020B0503020204020204" pitchFamily="34" charset="-122"/>
                <a:cs typeface="Times New Roman" panose="02020603050405020304" pitchFamily="18" charset="0"/>
              </a:rPr>
              <a:t>“时间码”滤镜</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620511" y="809517"/>
            <a:ext cx="1620957" cy="662554"/>
          </a:xfrm>
          <a:prstGeom prst="rect">
            <a:avLst/>
          </a:prstGeom>
        </p:spPr>
        <p:txBody>
          <a:bodyPr wrap="none">
            <a:spAutoFit/>
          </a:bodyPr>
          <a:lstStyle/>
          <a:p>
            <a:pPr algn="just">
              <a:lnSpc>
                <a:spcPct val="150000"/>
              </a:lnSpc>
              <a:spcAft>
                <a:spcPts val="0"/>
              </a:spcAft>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参数详解</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2620511" y="1534797"/>
            <a:ext cx="7996519" cy="4524315"/>
          </a:xfrm>
          <a:prstGeom prst="rect">
            <a:avLst/>
          </a:prstGeom>
        </p:spPr>
        <p:txBody>
          <a:bodyPr wrap="square">
            <a:spAutoFit/>
          </a:bodyPr>
          <a:lstStyle/>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显示格式</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：用来设置时间码格式。</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时间源</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：用来设置时间码的来源。</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自定义</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：用来自定义时间码的单位。</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文字位置</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：用来设置时间码显示的位置。</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文字大小</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：用来设置时间码的大小。</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文字颜色</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：用来设置时间码的颜色。</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方框颜色</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：用来设置外框的颜色。</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不透明度</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：用来设置不透明度的数值。</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5097194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6"/>
          <p:cNvSpPr/>
          <p:nvPr>
            <p:custDataLst>
              <p:tags r:id="rId1"/>
            </p:custDataLst>
          </p:nvPr>
        </p:nvSpPr>
        <p:spPr>
          <a:xfrm>
            <a:off x="2725269" y="160988"/>
            <a:ext cx="9144002" cy="4488454"/>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69200" y="970082"/>
            <a:ext cx="2250150" cy="1094256"/>
            <a:chOff x="169200" y="1595724"/>
            <a:chExt cx="2250150" cy="1094256"/>
          </a:xfrm>
        </p:grpSpPr>
        <p:grpSp>
          <p:nvGrpSpPr>
            <p:cNvPr id="3" name="组合 2"/>
            <p:cNvGrpSpPr/>
            <p:nvPr/>
          </p:nvGrpSpPr>
          <p:grpSpPr>
            <a:xfrm>
              <a:off x="169200" y="1595724"/>
              <a:ext cx="2080947" cy="1094256"/>
              <a:chOff x="197436" y="1306286"/>
              <a:chExt cx="2080947" cy="1094256"/>
            </a:xfrm>
          </p:grpSpPr>
          <p:sp>
            <p:nvSpPr>
              <p:cNvPr id="6" name="矩形: 圆角 41"/>
              <p:cNvSpPr/>
              <p:nvPr/>
            </p:nvSpPr>
            <p:spPr>
              <a:xfrm>
                <a:off x="197436" y="1306286"/>
                <a:ext cx="2080947" cy="10942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09332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2355" y="1833821"/>
              <a:ext cx="1810866" cy="523220"/>
            </a:xfrm>
            <a:prstGeom prst="rect">
              <a:avLst/>
            </a:prstGeom>
          </p:spPr>
          <p:txBody>
            <a:bodyPr wrap="square">
              <a:spAutoFit/>
            </a:bodyPr>
            <a:lstStyle/>
            <a:p>
              <a:pPr algn="just">
                <a:spcAft>
                  <a:spcPts val="0"/>
                </a:spcAft>
              </a:pPr>
              <a:r>
                <a:rPr lang="zh-CN" altLang="en-US" sz="2800" b="1" kern="100" dirty="0">
                  <a:solidFill>
                    <a:schemeClr val="bg1"/>
                  </a:solidFill>
                  <a:latin typeface="+mn-ea"/>
                  <a:cs typeface="Times New Roman" panose="02020603050405020304" pitchFamily="18" charset="0"/>
                </a:rPr>
                <a:t>外部导入</a:t>
              </a:r>
              <a:endParaRPr lang="en-US" altLang="zh-CN" sz="2800" b="1" kern="100" dirty="0" smtClean="0">
                <a:solidFill>
                  <a:schemeClr val="bg1"/>
                </a:solidFill>
                <a:latin typeface="+mn-ea"/>
                <a:cs typeface="Times New Roman" panose="02020603050405020304" pitchFamily="18" charset="0"/>
              </a:endParaRPr>
            </a:p>
          </p:txBody>
        </p:sp>
      </p:grpSp>
      <p:sp>
        <p:nvSpPr>
          <p:cNvPr id="8" name="矩形 7"/>
          <p:cNvSpPr/>
          <p:nvPr/>
        </p:nvSpPr>
        <p:spPr>
          <a:xfrm>
            <a:off x="2725269" y="125127"/>
            <a:ext cx="9144002" cy="4524315"/>
          </a:xfrm>
          <a:prstGeom prst="rect">
            <a:avLst/>
          </a:prstGeom>
        </p:spPr>
        <p:txBody>
          <a:bodyPr wrap="square">
            <a:spAutoFit/>
          </a:bodyPr>
          <a:lstStyle/>
          <a:p>
            <a:pPr indent="304800" algn="just">
              <a:lnSpc>
                <a:spcPct val="150000"/>
              </a:lnSpc>
              <a:spcAft>
                <a:spcPts val="0"/>
              </a:spcAft>
            </a:pPr>
            <a:r>
              <a:rPr lang="zh-CN" altLang="zh-CN" sz="2400" kern="100" dirty="0">
                <a:latin typeface="+mn-ea"/>
                <a:cs typeface="宋体" panose="02010600030101010101" pitchFamily="2" charset="-122"/>
              </a:rPr>
              <a:t>除了上述几种添加文字的方法以外，由于</a:t>
            </a:r>
            <a:r>
              <a:rPr lang="en-US" altLang="zh-CN" sz="2400" kern="100" dirty="0">
                <a:latin typeface="+mn-ea"/>
                <a:cs typeface="宋体" panose="02010600030101010101" pitchFamily="2" charset="-122"/>
              </a:rPr>
              <a:t>Adobe</a:t>
            </a:r>
            <a:r>
              <a:rPr lang="zh-CN" altLang="zh-CN" sz="2400" kern="100" dirty="0">
                <a:latin typeface="+mn-ea"/>
                <a:cs typeface="宋体" panose="02010600030101010101" pitchFamily="2" charset="-122"/>
              </a:rPr>
              <a:t>良好的联动性，可以将在</a:t>
            </a:r>
            <a:r>
              <a:rPr lang="en-US" altLang="zh-CN" sz="2400" kern="0" dirty="0">
                <a:latin typeface="+mn-ea"/>
                <a:cs typeface="Times New Roman" panose="02020603050405020304" pitchFamily="18" charset="0"/>
              </a:rPr>
              <a:t>Photosho</a:t>
            </a:r>
            <a:r>
              <a:rPr lang="en-US" altLang="zh-CN" sz="2400" kern="100" dirty="0">
                <a:latin typeface="+mn-ea"/>
                <a:cs typeface="Times New Roman" panose="02020603050405020304" pitchFamily="18" charset="0"/>
              </a:rPr>
              <a:t>p</a:t>
            </a:r>
            <a:r>
              <a:rPr lang="zh-CN" altLang="zh-CN" sz="2400" kern="100" dirty="0">
                <a:latin typeface="+mn-ea"/>
                <a:cs typeface="宋体" panose="02010600030101010101" pitchFamily="2" charset="-122"/>
              </a:rPr>
              <a:t>或者</a:t>
            </a:r>
            <a:r>
              <a:rPr lang="en-US" altLang="zh-CN" sz="2400" kern="0" dirty="0">
                <a:latin typeface="+mn-ea"/>
                <a:cs typeface="Times New Roman" panose="02020603050405020304" pitchFamily="18" charset="0"/>
              </a:rPr>
              <a:t>Illustrator</a:t>
            </a:r>
            <a:r>
              <a:rPr lang="zh-CN" altLang="zh-CN" sz="2400" kern="100" dirty="0">
                <a:latin typeface="+mn-ea"/>
                <a:cs typeface="宋体" panose="02010600030101010101" pitchFamily="2" charset="-122"/>
              </a:rPr>
              <a:t>软件中设计好的文字导入</a:t>
            </a:r>
            <a:r>
              <a:rPr lang="en-US" altLang="zh-CN" sz="2400" kern="100" dirty="0">
                <a:latin typeface="+mn-ea"/>
                <a:cs typeface="Times New Roman" panose="02020603050405020304" pitchFamily="18" charset="0"/>
              </a:rPr>
              <a:t>After Effects</a:t>
            </a:r>
            <a:r>
              <a:rPr lang="zh-CN" altLang="zh-CN" sz="2400" kern="100" dirty="0">
                <a:latin typeface="+mn-ea"/>
                <a:cs typeface="宋体" panose="02010600030101010101" pitchFamily="2" charset="-122"/>
              </a:rPr>
              <a:t>中，下面展示</a:t>
            </a:r>
            <a:r>
              <a:rPr lang="en-US" altLang="zh-CN" sz="2400" kern="100" dirty="0">
                <a:latin typeface="+mn-ea"/>
                <a:cs typeface="Times New Roman" panose="02020603050405020304" pitchFamily="18" charset="0"/>
              </a:rPr>
              <a:t>psd</a:t>
            </a:r>
            <a:r>
              <a:rPr lang="zh-CN" altLang="zh-CN" sz="2400" kern="100" dirty="0">
                <a:latin typeface="+mn-ea"/>
                <a:cs typeface="宋体" panose="02010600030101010101" pitchFamily="2" charset="-122"/>
              </a:rPr>
              <a:t>文件的文字导入。 </a:t>
            </a:r>
            <a:endParaRPr lang="zh-CN" altLang="zh-CN" kern="100" dirty="0">
              <a:latin typeface="+mn-ea"/>
              <a:cs typeface="Times New Roman" panose="02020603050405020304" pitchFamily="18" charset="0"/>
            </a:endParaRPr>
          </a:p>
          <a:p>
            <a:pPr indent="304800" algn="just">
              <a:lnSpc>
                <a:spcPct val="150000"/>
              </a:lnSpc>
              <a:spcAft>
                <a:spcPts val="0"/>
              </a:spcAft>
            </a:pPr>
            <a:r>
              <a:rPr lang="zh-CN" altLang="zh-CN" sz="2400" kern="100" dirty="0">
                <a:latin typeface="+mn-ea"/>
                <a:cs typeface="宋体" panose="02010600030101010101" pitchFamily="2" charset="-122"/>
              </a:rPr>
              <a:t>第</a:t>
            </a:r>
            <a:r>
              <a:rPr lang="en-US" altLang="zh-CN" sz="2400" kern="100" dirty="0">
                <a:latin typeface="+mn-ea"/>
                <a:cs typeface="宋体" panose="02010600030101010101" pitchFamily="2" charset="-122"/>
              </a:rPr>
              <a:t>1</a:t>
            </a:r>
            <a:r>
              <a:rPr lang="zh-CN" altLang="zh-CN" sz="2400" kern="100" dirty="0">
                <a:latin typeface="+mn-ea"/>
                <a:cs typeface="宋体" panose="02010600030101010101" pitchFamily="2" charset="-122"/>
              </a:rPr>
              <a:t>步，执行“文件</a:t>
            </a:r>
            <a:r>
              <a:rPr lang="en-US" altLang="zh-CN" sz="2400" kern="100" dirty="0">
                <a:latin typeface="+mn-ea"/>
                <a:cs typeface="Times New Roman" panose="02020603050405020304" pitchFamily="18" charset="0"/>
              </a:rPr>
              <a:t>&gt;</a:t>
            </a:r>
            <a:r>
              <a:rPr lang="zh-CN" altLang="zh-CN" sz="2400" kern="100" dirty="0">
                <a:latin typeface="+mn-ea"/>
                <a:cs typeface="宋体" panose="02010600030101010101" pitchFamily="2" charset="-122"/>
              </a:rPr>
              <a:t>导入</a:t>
            </a:r>
            <a:r>
              <a:rPr lang="en-US" altLang="zh-CN" sz="2400" kern="100" dirty="0">
                <a:latin typeface="+mn-ea"/>
                <a:cs typeface="Times New Roman" panose="02020603050405020304" pitchFamily="18" charset="0"/>
              </a:rPr>
              <a:t>&gt;</a:t>
            </a:r>
            <a:r>
              <a:rPr lang="zh-CN" altLang="zh-CN" sz="2400" kern="100" dirty="0">
                <a:latin typeface="+mn-ea"/>
                <a:cs typeface="宋体" panose="02010600030101010101" pitchFamily="2" charset="-122"/>
              </a:rPr>
              <a:t>文件”菜单命令，选择已经设置好的</a:t>
            </a:r>
            <a:r>
              <a:rPr lang="en-US" altLang="zh-CN" sz="2400" kern="100" dirty="0">
                <a:latin typeface="+mn-ea"/>
                <a:cs typeface="Times New Roman" panose="02020603050405020304" pitchFamily="18" charset="0"/>
              </a:rPr>
              <a:t>psd</a:t>
            </a:r>
            <a:r>
              <a:rPr lang="zh-CN" altLang="zh-CN" sz="2400" kern="100" dirty="0">
                <a:latin typeface="+mn-ea"/>
                <a:cs typeface="宋体" panose="02010600030101010101" pitchFamily="2" charset="-122"/>
              </a:rPr>
              <a:t>文件，随后点击确定，此时会弹出相关对话框。此时在“导入种类”下拉菜单中选择“合成</a:t>
            </a:r>
            <a:r>
              <a:rPr lang="en-US" altLang="zh-CN" sz="2400" kern="100" dirty="0">
                <a:latin typeface="+mn-ea"/>
                <a:cs typeface="宋体" panose="02010600030101010101" pitchFamily="2" charset="-122"/>
              </a:rPr>
              <a:t>-</a:t>
            </a:r>
            <a:r>
              <a:rPr lang="zh-CN" altLang="zh-CN" sz="2400" kern="100" dirty="0">
                <a:latin typeface="+mn-ea"/>
                <a:cs typeface="宋体" panose="02010600030101010101" pitchFamily="2" charset="-122"/>
              </a:rPr>
              <a:t>保持图层大小”选项接着在“图层选项”属性中选择“可以编辑的图层样式”，最后单击“确定”按钮，如图</a:t>
            </a:r>
            <a:r>
              <a:rPr lang="en-US" altLang="zh-CN" sz="2400" kern="100" dirty="0">
                <a:latin typeface="+mn-ea"/>
                <a:cs typeface="宋体" panose="02010600030101010101" pitchFamily="2" charset="-122"/>
              </a:rPr>
              <a:t>7-18</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10" name="图片 9"/>
          <p:cNvPicPr/>
          <p:nvPr/>
        </p:nvPicPr>
        <p:blipFill>
          <a:blip r:embed="rId3"/>
          <a:stretch>
            <a:fillRect/>
          </a:stretch>
        </p:blipFill>
        <p:spPr>
          <a:xfrm>
            <a:off x="2863177" y="4703229"/>
            <a:ext cx="4129293" cy="2074087"/>
          </a:xfrm>
          <a:prstGeom prst="rect">
            <a:avLst/>
          </a:prstGeom>
        </p:spPr>
      </p:pic>
      <p:sp>
        <p:nvSpPr>
          <p:cNvPr id="11" name="矩形 10"/>
          <p:cNvSpPr/>
          <p:nvPr/>
        </p:nvSpPr>
        <p:spPr>
          <a:xfrm>
            <a:off x="6946366" y="5447592"/>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7-18</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114288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6"/>
          <p:cNvSpPr/>
          <p:nvPr>
            <p:custDataLst>
              <p:tags r:id="rId1"/>
            </p:custDataLst>
          </p:nvPr>
        </p:nvSpPr>
        <p:spPr>
          <a:xfrm>
            <a:off x="2672134" y="360482"/>
            <a:ext cx="9215066" cy="170385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69200" y="970082"/>
            <a:ext cx="2250150" cy="1094256"/>
            <a:chOff x="169200" y="1595724"/>
            <a:chExt cx="2250150" cy="1094256"/>
          </a:xfrm>
        </p:grpSpPr>
        <p:grpSp>
          <p:nvGrpSpPr>
            <p:cNvPr id="3" name="组合 2"/>
            <p:cNvGrpSpPr/>
            <p:nvPr/>
          </p:nvGrpSpPr>
          <p:grpSpPr>
            <a:xfrm>
              <a:off x="169200" y="1595724"/>
              <a:ext cx="2080947" cy="1094256"/>
              <a:chOff x="197436" y="1306286"/>
              <a:chExt cx="2080947" cy="1094256"/>
            </a:xfrm>
          </p:grpSpPr>
          <p:sp>
            <p:nvSpPr>
              <p:cNvPr id="6" name="矩形: 圆角 41"/>
              <p:cNvSpPr/>
              <p:nvPr/>
            </p:nvSpPr>
            <p:spPr>
              <a:xfrm>
                <a:off x="197436" y="1306286"/>
                <a:ext cx="2080947" cy="10942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09332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2355" y="1833821"/>
              <a:ext cx="1810866" cy="523220"/>
            </a:xfrm>
            <a:prstGeom prst="rect">
              <a:avLst/>
            </a:prstGeom>
          </p:spPr>
          <p:txBody>
            <a:bodyPr wrap="square">
              <a:spAutoFit/>
            </a:bodyPr>
            <a:lstStyle/>
            <a:p>
              <a:pPr algn="just">
                <a:spcAft>
                  <a:spcPts val="0"/>
                </a:spcAft>
              </a:pPr>
              <a:r>
                <a:rPr lang="zh-CN" altLang="en-US" sz="2800" b="1" kern="100" dirty="0">
                  <a:solidFill>
                    <a:schemeClr val="bg1"/>
                  </a:solidFill>
                  <a:latin typeface="+mn-ea"/>
                  <a:cs typeface="Times New Roman" panose="02020603050405020304" pitchFamily="18" charset="0"/>
                </a:rPr>
                <a:t>外部导入</a:t>
              </a:r>
              <a:endParaRPr lang="en-US" altLang="zh-CN" sz="2800" b="1" kern="100" dirty="0" smtClean="0">
                <a:solidFill>
                  <a:schemeClr val="bg1"/>
                </a:solidFill>
                <a:latin typeface="+mn-ea"/>
                <a:cs typeface="Times New Roman" panose="02020603050405020304" pitchFamily="18" charset="0"/>
              </a:endParaRPr>
            </a:p>
          </p:txBody>
        </p:sp>
      </p:grpSp>
      <p:sp>
        <p:nvSpPr>
          <p:cNvPr id="8" name="矩形 7"/>
          <p:cNvSpPr/>
          <p:nvPr/>
        </p:nvSpPr>
        <p:spPr>
          <a:xfrm>
            <a:off x="2779060" y="608014"/>
            <a:ext cx="8928846" cy="1200329"/>
          </a:xfrm>
          <a:prstGeom prst="rect">
            <a:avLst/>
          </a:prstGeom>
        </p:spPr>
        <p:txBody>
          <a:bodyPr wrap="square">
            <a:spAutoFit/>
          </a:bodyPr>
          <a:lstStyle/>
          <a:p>
            <a:pPr indent="304800">
              <a:lnSpc>
                <a:spcPct val="150000"/>
              </a:lnSpc>
            </a:pPr>
            <a:r>
              <a:rPr lang="zh-CN" altLang="zh-CN" sz="2400" kern="100" dirty="0">
                <a:latin typeface="+mn-ea"/>
                <a:cs typeface="宋体" panose="02010600030101010101" pitchFamily="2" charset="-122"/>
              </a:rPr>
              <a:t>第</a:t>
            </a:r>
            <a:r>
              <a:rPr lang="en-US" altLang="zh-CN" sz="2400" kern="100" dirty="0">
                <a:latin typeface="+mn-ea"/>
                <a:cs typeface="宋体" panose="02010600030101010101" pitchFamily="2" charset="-122"/>
              </a:rPr>
              <a:t>2</a:t>
            </a:r>
            <a:r>
              <a:rPr lang="zh-CN" altLang="zh-CN" sz="2400" kern="100" dirty="0">
                <a:latin typeface="+mn-ea"/>
                <a:cs typeface="宋体" panose="02010600030101010101" pitchFamily="2" charset="-122"/>
              </a:rPr>
              <a:t>步，导入后相关文件会以合成的方式被添加到“项目面板”中，此时可以将此合成添加到“时间轴”面板中，如图</a:t>
            </a:r>
            <a:r>
              <a:rPr lang="en-US" altLang="zh-CN" sz="2400" kern="100" dirty="0">
                <a:latin typeface="+mn-ea"/>
                <a:cs typeface="宋体" panose="02010600030101010101" pitchFamily="2" charset="-122"/>
              </a:rPr>
              <a:t>7-19</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10" name="图片 9"/>
          <p:cNvPicPr/>
          <p:nvPr/>
        </p:nvPicPr>
        <p:blipFill>
          <a:blip r:embed="rId3"/>
          <a:stretch>
            <a:fillRect/>
          </a:stretch>
        </p:blipFill>
        <p:spPr>
          <a:xfrm>
            <a:off x="3342994" y="2686887"/>
            <a:ext cx="8024253" cy="1221722"/>
          </a:xfrm>
          <a:prstGeom prst="rect">
            <a:avLst/>
          </a:prstGeom>
        </p:spPr>
      </p:pic>
      <p:sp>
        <p:nvSpPr>
          <p:cNvPr id="11" name="矩形 10"/>
          <p:cNvSpPr/>
          <p:nvPr/>
        </p:nvSpPr>
        <p:spPr>
          <a:xfrm>
            <a:off x="6516098" y="3903635"/>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7-19</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344014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2</a:t>
            </a:r>
            <a:endParaRPr lang="zh-CN" altLang="en-US" sz="2400" b="1" dirty="0">
              <a:solidFill>
                <a:schemeClr val="bg1"/>
              </a:solidFill>
            </a:endParaRPr>
          </a:p>
        </p:txBody>
      </p:sp>
      <p:sp>
        <p:nvSpPr>
          <p:cNvPr id="49" name="文本框 48"/>
          <p:cNvSpPr txBox="1"/>
          <p:nvPr/>
        </p:nvSpPr>
        <p:spPr>
          <a:xfrm>
            <a:off x="4464787" y="3013502"/>
            <a:ext cx="3262432" cy="830997"/>
          </a:xfrm>
          <a:prstGeom prst="rect">
            <a:avLst/>
          </a:prstGeom>
          <a:noFill/>
        </p:spPr>
        <p:txBody>
          <a:bodyPr wrap="none" rtlCol="0">
            <a:spAutoFit/>
          </a:bodyPr>
          <a:lstStyle/>
          <a:p>
            <a:pPr algn="ctr"/>
            <a:r>
              <a:rPr lang="zh-CN" altLang="en-US" sz="4800" b="1" dirty="0">
                <a:solidFill>
                  <a:schemeClr val="bg1"/>
                </a:solidFill>
              </a:rPr>
              <a:t>文</a:t>
            </a:r>
            <a:r>
              <a:rPr lang="zh-CN" altLang="en-US" sz="4800" b="1" dirty="0" smtClean="0">
                <a:solidFill>
                  <a:schemeClr val="bg1"/>
                </a:solidFill>
              </a:rPr>
              <a:t>字的属性</a:t>
            </a:r>
            <a:endParaRPr lang="zh-CN" altLang="en-US" sz="4800" b="1" dirty="0">
              <a:solidFill>
                <a:schemeClr val="bg1"/>
              </a:solidFill>
            </a:endParaRP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93971" y="607317"/>
            <a:ext cx="8553335" cy="1311128"/>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dirty="0">
                <a:solidFill>
                  <a:schemeClr val="tx1"/>
                </a:solidFill>
              </a:rPr>
              <a:t>创建文字之后，文字此时的属性为默认的文字属性，而在效果的制作中往往需要根据设计要求随时调整文字的基本属性。</a:t>
            </a:r>
          </a:p>
          <a:p>
            <a:endParaRPr lang="zh-CN" altLang="zh-CN" sz="2400" dirty="0">
              <a:solidFill>
                <a:schemeClr val="tx1"/>
              </a:solidFill>
              <a:latin typeface="+mn-ea"/>
            </a:endParaRPr>
          </a:p>
        </p:txBody>
      </p:sp>
      <p:sp>
        <p:nvSpPr>
          <p:cNvPr id="3" name="矩形: 圆角 12"/>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01796" y="857250"/>
            <a:ext cx="1415772" cy="461665"/>
          </a:xfrm>
          <a:prstGeom prst="rect">
            <a:avLst/>
          </a:prstGeom>
          <a:noFill/>
        </p:spPr>
        <p:txBody>
          <a:bodyPr wrap="none" rtlCol="0">
            <a:spAutoFit/>
          </a:bodyPr>
          <a:lstStyle/>
          <a:p>
            <a:pPr algn="ctr"/>
            <a:r>
              <a:rPr lang="zh-CN" altLang="en-US" sz="2400" b="1" dirty="0">
                <a:solidFill>
                  <a:schemeClr val="bg1"/>
                </a:solidFill>
              </a:rPr>
              <a:t>本节概论</a:t>
            </a:r>
          </a:p>
        </p:txBody>
      </p:sp>
      <p:sp>
        <p:nvSpPr>
          <p:cNvPr id="5" name="文本框 4"/>
          <p:cNvSpPr txBox="1"/>
          <p:nvPr/>
        </p:nvSpPr>
        <p:spPr>
          <a:xfrm>
            <a:off x="412977" y="3840182"/>
            <a:ext cx="1658711" cy="830997"/>
          </a:xfrm>
          <a:prstGeom prst="rect">
            <a:avLst/>
          </a:prstGeom>
          <a:noFill/>
        </p:spPr>
        <p:txBody>
          <a:bodyPr wrap="square" rtlCol="0">
            <a:spAutoFit/>
          </a:bodyPr>
          <a:lstStyle/>
          <a:p>
            <a:pPr algn="ctr"/>
            <a:r>
              <a:rPr lang="zh-CN" altLang="zh-CN" sz="2400" dirty="0"/>
              <a:t>本节知识思维导图：</a:t>
            </a:r>
            <a:endParaRPr lang="zh-CN" altLang="en-US" sz="3200" dirty="0">
              <a:solidFill>
                <a:schemeClr val="tx1">
                  <a:lumMod val="75000"/>
                  <a:lumOff val="25000"/>
                </a:schemeClr>
              </a:solidFill>
            </a:endParaRPr>
          </a:p>
        </p:txBody>
      </p:sp>
      <p:sp>
        <p:nvSpPr>
          <p:cNvPr id="6" name="等腰三角形 5"/>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p:cNvGraphicFramePr>
            <a:graphicFrameLocks noGrp="1"/>
          </p:cNvGraphicFramePr>
          <p:nvPr>
            <p:extLst>
              <p:ext uri="{D42A27DB-BD31-4B8C-83A1-F6EECF244321}">
                <p14:modId xmlns:p14="http://schemas.microsoft.com/office/powerpoint/2010/main" val="4084549274"/>
              </p:ext>
            </p:extLst>
          </p:nvPr>
        </p:nvGraphicFramePr>
        <p:xfrm>
          <a:off x="3047309" y="3053276"/>
          <a:ext cx="8199997" cy="3474720"/>
        </p:xfrm>
        <a:graphic>
          <a:graphicData uri="http://schemas.openxmlformats.org/drawingml/2006/table">
            <a:tbl>
              <a:tblPr firstRow="1" firstCol="1" bandRow="1">
                <a:tableStyleId>{5C22544A-7EE6-4342-B048-85BDC9FD1C3A}</a:tableStyleId>
              </a:tblPr>
              <a:tblGrid>
                <a:gridCol w="1794055">
                  <a:extLst>
                    <a:ext uri="{9D8B030D-6E8A-4147-A177-3AD203B41FA5}">
                      <a16:colId xmlns:a16="http://schemas.microsoft.com/office/drawing/2014/main" val="3197154365"/>
                    </a:ext>
                  </a:extLst>
                </a:gridCol>
                <a:gridCol w="2401852">
                  <a:extLst>
                    <a:ext uri="{9D8B030D-6E8A-4147-A177-3AD203B41FA5}">
                      <a16:colId xmlns:a16="http://schemas.microsoft.com/office/drawing/2014/main" val="881741583"/>
                    </a:ext>
                  </a:extLst>
                </a:gridCol>
                <a:gridCol w="2401852">
                  <a:extLst>
                    <a:ext uri="{9D8B030D-6E8A-4147-A177-3AD203B41FA5}">
                      <a16:colId xmlns:a16="http://schemas.microsoft.com/office/drawing/2014/main" val="2046887422"/>
                    </a:ext>
                  </a:extLst>
                </a:gridCol>
                <a:gridCol w="1602238">
                  <a:extLst>
                    <a:ext uri="{9D8B030D-6E8A-4147-A177-3AD203B41FA5}">
                      <a16:colId xmlns:a16="http://schemas.microsoft.com/office/drawing/2014/main" val="2423662685"/>
                    </a:ext>
                  </a:extLst>
                </a:gridCol>
              </a:tblGrid>
              <a:tr h="0">
                <a:tc rowSpan="3">
                  <a:txBody>
                    <a:bodyPr/>
                    <a:lstStyle/>
                    <a:p>
                      <a:pPr algn="just">
                        <a:lnSpc>
                          <a:spcPct val="150000"/>
                        </a:lnSpc>
                        <a:spcAft>
                          <a:spcPts val="0"/>
                        </a:spcAft>
                      </a:pPr>
                      <a:r>
                        <a:rPr lang="zh-CN" sz="2400" kern="100">
                          <a:effectLst/>
                        </a:rPr>
                        <a:t>文</a:t>
                      </a:r>
                      <a:endParaRPr lang="zh-CN" sz="1800" kern="100">
                        <a:effectLst/>
                      </a:endParaRPr>
                    </a:p>
                    <a:p>
                      <a:pPr algn="just">
                        <a:lnSpc>
                          <a:spcPct val="150000"/>
                        </a:lnSpc>
                        <a:spcAft>
                          <a:spcPts val="0"/>
                        </a:spcAft>
                      </a:pPr>
                      <a:r>
                        <a:rPr lang="zh-CN" sz="2400" kern="100">
                          <a:effectLst/>
                        </a:rPr>
                        <a:t>字</a:t>
                      </a:r>
                      <a:endParaRPr lang="zh-CN" sz="1800" kern="100">
                        <a:effectLst/>
                      </a:endParaRPr>
                    </a:p>
                    <a:p>
                      <a:pPr algn="just">
                        <a:lnSpc>
                          <a:spcPct val="150000"/>
                        </a:lnSpc>
                        <a:spcAft>
                          <a:spcPts val="0"/>
                        </a:spcAft>
                      </a:pPr>
                      <a:r>
                        <a:rPr lang="zh-CN" sz="2400" kern="100">
                          <a:effectLst/>
                        </a:rPr>
                        <a:t>属</a:t>
                      </a:r>
                      <a:endParaRPr lang="zh-CN" sz="1800" kern="100">
                        <a:effectLst/>
                      </a:endParaRPr>
                    </a:p>
                    <a:p>
                      <a:pPr algn="just">
                        <a:lnSpc>
                          <a:spcPct val="150000"/>
                        </a:lnSpc>
                        <a:spcAft>
                          <a:spcPts val="0"/>
                        </a:spcAft>
                      </a:pPr>
                      <a:r>
                        <a:rPr lang="zh-CN" sz="2400" kern="100">
                          <a:effectLst/>
                        </a:rPr>
                        <a:t>性</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400" kern="100">
                          <a:effectLst/>
                        </a:rPr>
                        <a:t>分类</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400" kern="100">
                          <a:effectLst/>
                        </a:rPr>
                        <a:t>内容</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400" kern="100">
                          <a:effectLst/>
                        </a:rPr>
                        <a:t>重要性</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87018153"/>
                  </a:ext>
                </a:extLst>
              </a:tr>
              <a:tr h="0">
                <a:tc vMerge="1">
                  <a:txBody>
                    <a:bodyPr/>
                    <a:lstStyle/>
                    <a:p>
                      <a:endParaRPr lang="zh-CN" altLang="en-US"/>
                    </a:p>
                  </a:txBody>
                  <a:tcPr/>
                </a:tc>
                <a:tc>
                  <a:txBody>
                    <a:bodyPr/>
                    <a:lstStyle/>
                    <a:p>
                      <a:pPr algn="just">
                        <a:lnSpc>
                          <a:spcPct val="150000"/>
                        </a:lnSpc>
                        <a:spcAft>
                          <a:spcPts val="0"/>
                        </a:spcAft>
                      </a:pPr>
                      <a:r>
                        <a:rPr lang="zh-CN" sz="2400" kern="100">
                          <a:effectLst/>
                        </a:rPr>
                        <a:t>文字内容属性修改</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400" kern="100">
                          <a:effectLst/>
                        </a:rPr>
                        <a:t>了解如何修改文字内容</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800" kern="100">
                          <a:effectLst/>
                        </a:rPr>
                        <a:t>✮✮✮✮✮</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47536488"/>
                  </a:ext>
                </a:extLst>
              </a:tr>
              <a:tr h="0">
                <a:tc vMerge="1">
                  <a:txBody>
                    <a:bodyPr/>
                    <a:lstStyle/>
                    <a:p>
                      <a:endParaRPr lang="zh-CN" altLang="en-US"/>
                    </a:p>
                  </a:txBody>
                  <a:tcPr/>
                </a:tc>
                <a:tc>
                  <a:txBody>
                    <a:bodyPr/>
                    <a:lstStyle/>
                    <a:p>
                      <a:pPr algn="just">
                        <a:lnSpc>
                          <a:spcPct val="150000"/>
                        </a:lnSpc>
                        <a:spcAft>
                          <a:spcPts val="0"/>
                        </a:spcAft>
                      </a:pPr>
                      <a:r>
                        <a:rPr lang="zh-CN" sz="2400" kern="100">
                          <a:effectLst/>
                        </a:rPr>
                        <a:t>文字的“字符”和“段落”面板属性</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400" kern="100">
                          <a:effectLst/>
                        </a:rPr>
                        <a:t>了解“字符”和“段落”面板中的各个参数</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800" kern="100" dirty="0">
                          <a:effectLst/>
                        </a:rPr>
                        <a:t>✮✮✮✮✮</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56463830"/>
                  </a:ext>
                </a:extLst>
              </a:tr>
            </a:tbl>
          </a:graphicData>
        </a:graphic>
      </p:graphicFrame>
    </p:spTree>
    <p:extLst>
      <p:ext uri="{BB962C8B-B14F-4D97-AF65-F5344CB8AC3E}">
        <p14:creationId xmlns:p14="http://schemas.microsoft.com/office/powerpoint/2010/main" val="226311653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6"/>
          <p:cNvSpPr/>
          <p:nvPr>
            <p:custDataLst>
              <p:tags r:id="rId1"/>
            </p:custDataLst>
          </p:nvPr>
        </p:nvSpPr>
        <p:spPr>
          <a:xfrm>
            <a:off x="2672134" y="360482"/>
            <a:ext cx="9215066" cy="389238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69200" y="970082"/>
            <a:ext cx="2250150" cy="1127739"/>
            <a:chOff x="169200" y="1595724"/>
            <a:chExt cx="2250150" cy="112773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破</a:t>
              </a:r>
              <a:r>
                <a:rPr lang="zh-CN" altLang="en-US" sz="2000" b="1" kern="100" dirty="0" smtClean="0">
                  <a:solidFill>
                    <a:schemeClr val="bg1"/>
                  </a:solidFill>
                  <a:latin typeface="+mn-ea"/>
                  <a:cs typeface="宋体" panose="02010600030101010101" pitchFamily="2" charset="-122"/>
                </a:rPr>
                <a:t>旧文字效果</a:t>
              </a: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796987" y="282546"/>
            <a:ext cx="9000565" cy="3970318"/>
          </a:xfrm>
          <a:prstGeom prst="rect">
            <a:avLst/>
          </a:prstGeom>
        </p:spPr>
        <p:txBody>
          <a:bodyPr wrap="square">
            <a:spAutoFit/>
          </a:bodyPr>
          <a:lstStyle/>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素材位置</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 实例文件</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&gt;CH07&gt;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课堂案例——木桩上的文字</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（素材）</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实例位置</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 实例文件</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&gt;CH07&gt;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课堂案例——木桩上的文字</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aep</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案例描述</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 在日常的学习中，其实附着在物体本身的文字几乎随处可见，这也是文字效果制作非常常用的技术手段。而本案例则通过对文字的内容属性的修改，从而达到最终的文字效果，制作的效果如图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7-20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难易指数</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 ★★★★★</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p:cNvPicPr/>
          <p:nvPr/>
        </p:nvPicPr>
        <p:blipFill>
          <a:blip r:embed="rId3"/>
          <a:stretch>
            <a:fillRect/>
          </a:stretch>
        </p:blipFill>
        <p:spPr>
          <a:xfrm>
            <a:off x="3406914" y="4456305"/>
            <a:ext cx="2635298" cy="2213435"/>
          </a:xfrm>
          <a:prstGeom prst="rect">
            <a:avLst/>
          </a:prstGeom>
        </p:spPr>
      </p:pic>
      <p:sp>
        <p:nvSpPr>
          <p:cNvPr id="11" name="矩形 10"/>
          <p:cNvSpPr/>
          <p:nvPr/>
        </p:nvSpPr>
        <p:spPr>
          <a:xfrm>
            <a:off x="6265448" y="5309106"/>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7-20</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401362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47675" y="1964382"/>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0" y="2027707"/>
            <a:ext cx="1415772" cy="461665"/>
          </a:xfrm>
          <a:prstGeom prst="rect">
            <a:avLst/>
          </a:prstGeom>
          <a:noFill/>
        </p:spPr>
        <p:txBody>
          <a:bodyPr wrap="none" rtlCol="0">
            <a:spAutoFit/>
          </a:bodyPr>
          <a:lstStyle/>
          <a:p>
            <a:pPr algn="ctr"/>
            <a:r>
              <a:rPr lang="zh-CN" altLang="en-US" sz="2400" b="1" dirty="0">
                <a:solidFill>
                  <a:schemeClr val="bg1"/>
                </a:solidFill>
              </a:rPr>
              <a:t>学习目标</a:t>
            </a:r>
          </a:p>
        </p:txBody>
      </p:sp>
      <p:sp>
        <p:nvSpPr>
          <p:cNvPr id="6" name="文本框 5"/>
          <p:cNvSpPr txBox="1"/>
          <p:nvPr>
            <p:custDataLst>
              <p:tags r:id="rId2"/>
            </p:custDataLst>
          </p:nvPr>
        </p:nvSpPr>
        <p:spPr>
          <a:xfrm>
            <a:off x="555904" y="85724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本章导读</a:t>
            </a:r>
          </a:p>
        </p:txBody>
      </p:sp>
      <p:sp>
        <p:nvSpPr>
          <p:cNvPr id="55" name="等腰三角形 54"/>
          <p:cNvSpPr/>
          <p:nvPr/>
        </p:nvSpPr>
        <p:spPr>
          <a:xfrm rot="16200000">
            <a:off x="2253008" y="20921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6"/>
          <p:cNvSpPr/>
          <p:nvPr>
            <p:custDataLst>
              <p:tags r:id="rId3"/>
            </p:custDataLst>
          </p:nvPr>
        </p:nvSpPr>
        <p:spPr>
          <a:xfrm>
            <a:off x="2726058" y="497434"/>
            <a:ext cx="9018267" cy="577169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9" name="quotation-mark_32371"/>
          <p:cNvSpPr>
            <a:spLocks noChangeAspect="1"/>
          </p:cNvSpPr>
          <p:nvPr>
            <p:custDataLst>
              <p:tags r:id="rId4"/>
            </p:custDataLst>
          </p:nvPr>
        </p:nvSpPr>
        <p:spPr bwMode="auto">
          <a:xfrm>
            <a:off x="2907790" y="673173"/>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60" name="quotation-mark_32371"/>
          <p:cNvSpPr>
            <a:spLocks noChangeAspect="1"/>
          </p:cNvSpPr>
          <p:nvPr>
            <p:custDataLst>
              <p:tags r:id="rId5"/>
            </p:custDataLst>
          </p:nvPr>
        </p:nvSpPr>
        <p:spPr bwMode="auto">
          <a:xfrm rot="10800000">
            <a:off x="11147221" y="5683054"/>
            <a:ext cx="449783" cy="417561"/>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8" name="文本框 7"/>
          <p:cNvSpPr txBox="1"/>
          <p:nvPr>
            <p:custDataLst>
              <p:tags r:id="rId6"/>
            </p:custDataLst>
          </p:nvPr>
        </p:nvSpPr>
        <p:spPr>
          <a:xfrm>
            <a:off x="3243024" y="1208570"/>
            <a:ext cx="8353979" cy="5863144"/>
          </a:xfrm>
          <a:prstGeom prst="rect">
            <a:avLst/>
          </a:prstGeom>
          <a:noFill/>
        </p:spPr>
        <p:txBody>
          <a:bodyPr wrap="square" rtlCol="0">
            <a:spAutoFit/>
          </a:bodyPr>
          <a:lstStyle/>
          <a:p>
            <a:pPr algn="just">
              <a:lnSpc>
                <a:spcPct val="150000"/>
              </a:lnSpc>
            </a:pPr>
            <a:r>
              <a:rPr lang="zh-CN" altLang="en-US" sz="2600" b="1" dirty="0">
                <a:solidFill>
                  <a:srgbClr val="FF0000"/>
                </a:solidFill>
                <a:sym typeface="+mn-ea"/>
              </a:rPr>
              <a:t>知识目标</a:t>
            </a:r>
            <a:r>
              <a:rPr lang="zh-CN" altLang="en-US" sz="2600" dirty="0" smtClean="0">
                <a:solidFill>
                  <a:schemeClr val="bg2">
                    <a:lumMod val="25000"/>
                  </a:schemeClr>
                </a:solidFill>
                <a:sym typeface="+mn-ea"/>
              </a:rPr>
              <a:t>：</a:t>
            </a:r>
            <a:r>
              <a:rPr lang="zh-CN" altLang="zh-CN" sz="2400" dirty="0">
                <a:latin typeface="+mn-ea"/>
              </a:rPr>
              <a:t>了解文字的作用，熟悉文字本身属性，从而以文字为基础制作文字动画，并掌握文字蒙版和形状轮廓的创建方法。</a:t>
            </a:r>
            <a:endParaRPr lang="zh-CN" altLang="zh-CN" dirty="0">
              <a:latin typeface="+mn-ea"/>
            </a:endParaRPr>
          </a:p>
          <a:p>
            <a:pPr algn="just">
              <a:lnSpc>
                <a:spcPct val="150000"/>
              </a:lnSpc>
            </a:pPr>
            <a:endParaRPr lang="zh-CN" altLang="en-US" sz="2600" dirty="0" smtClean="0">
              <a:solidFill>
                <a:schemeClr val="bg2">
                  <a:lumMod val="25000"/>
                </a:schemeClr>
              </a:solidFill>
              <a:sym typeface="+mn-ea"/>
            </a:endParaRPr>
          </a:p>
          <a:p>
            <a:pPr algn="just">
              <a:lnSpc>
                <a:spcPct val="150000"/>
              </a:lnSpc>
            </a:pPr>
            <a:r>
              <a:rPr lang="zh-CN" altLang="en-US" sz="2600" b="1" dirty="0" smtClean="0">
                <a:solidFill>
                  <a:srgbClr val="FF0000"/>
                </a:solidFill>
                <a:sym typeface="+mn-ea"/>
              </a:rPr>
              <a:t>能</a:t>
            </a:r>
            <a:r>
              <a:rPr lang="zh-CN" altLang="en-US" sz="2600" b="1" dirty="0">
                <a:solidFill>
                  <a:srgbClr val="FF0000"/>
                </a:solidFill>
                <a:sym typeface="+mn-ea"/>
              </a:rPr>
              <a:t>力目标</a:t>
            </a:r>
            <a:r>
              <a:rPr lang="zh-CN" altLang="en-US" sz="2600" dirty="0" smtClean="0">
                <a:solidFill>
                  <a:schemeClr val="bg2">
                    <a:lumMod val="25000"/>
                  </a:schemeClr>
                </a:solidFill>
                <a:sym typeface="+mn-ea"/>
              </a:rPr>
              <a:t>：</a:t>
            </a:r>
            <a:r>
              <a:rPr lang="zh-CN" altLang="zh-CN" sz="2400" dirty="0"/>
              <a:t>能够综合运用文字工具完成目标效果的制作</a:t>
            </a:r>
            <a:r>
              <a:rPr lang="zh-CN" altLang="zh-CN" sz="2400" dirty="0" smtClean="0"/>
              <a:t>。</a:t>
            </a:r>
            <a:endParaRPr lang="en-US" altLang="zh-CN" sz="2400" dirty="0" smtClean="0"/>
          </a:p>
          <a:p>
            <a:pPr algn="just">
              <a:lnSpc>
                <a:spcPct val="150000"/>
              </a:lnSpc>
            </a:pPr>
            <a:endParaRPr lang="zh-CN" altLang="zh-CN" sz="2400" dirty="0"/>
          </a:p>
          <a:p>
            <a:pPr algn="just">
              <a:lnSpc>
                <a:spcPct val="150000"/>
              </a:lnSpc>
            </a:pPr>
            <a:r>
              <a:rPr lang="zh-CN" altLang="en-US" sz="2600" b="1" dirty="0" smtClean="0">
                <a:solidFill>
                  <a:srgbClr val="FF0000"/>
                </a:solidFill>
                <a:sym typeface="+mn-ea"/>
              </a:rPr>
              <a:t>素</a:t>
            </a:r>
            <a:r>
              <a:rPr lang="zh-CN" altLang="en-US" sz="2600" b="1" dirty="0">
                <a:solidFill>
                  <a:srgbClr val="FF0000"/>
                </a:solidFill>
                <a:sym typeface="+mn-ea"/>
              </a:rPr>
              <a:t>养目标</a:t>
            </a:r>
            <a:r>
              <a:rPr lang="zh-CN" altLang="en-US" sz="2600" dirty="0" smtClean="0">
                <a:solidFill>
                  <a:schemeClr val="bg2">
                    <a:lumMod val="25000"/>
                  </a:schemeClr>
                </a:solidFill>
                <a:sym typeface="+mn-ea"/>
              </a:rPr>
              <a:t>：</a:t>
            </a:r>
            <a:r>
              <a:rPr lang="zh-CN" altLang="zh-CN" sz="2400" dirty="0"/>
              <a:t>具备同学之间学习相互交流提升的素养、养成精益求精提升效率的职业习惯。</a:t>
            </a:r>
          </a:p>
          <a:p>
            <a:pPr algn="just">
              <a:lnSpc>
                <a:spcPct val="150000"/>
              </a:lnSpc>
            </a:pPr>
            <a:endParaRPr lang="zh-CN" altLang="zh-CN" sz="2400" dirty="0"/>
          </a:p>
          <a:p>
            <a:pPr algn="just">
              <a:lnSpc>
                <a:spcPct val="150000"/>
              </a:lnSpc>
            </a:pPr>
            <a:endParaRPr lang="zh-CN" altLang="en-US" sz="2600" dirty="0">
              <a:solidFill>
                <a:schemeClr val="bg2">
                  <a:lumMod val="25000"/>
                </a:schemeClr>
              </a:solidFill>
              <a:sym typeface="+mn-ea"/>
            </a:endParaRPr>
          </a:p>
        </p:txBody>
      </p:sp>
    </p:spTree>
    <p:custDataLst>
      <p:tags r:id="rId1"/>
    </p:custDataLst>
    <p:extLst>
      <p:ext uri="{BB962C8B-B14F-4D97-AF65-F5344CB8AC3E}">
        <p14:creationId xmlns:p14="http://schemas.microsoft.com/office/powerpoint/2010/main" val="42232708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6"/>
          <p:cNvSpPr/>
          <p:nvPr>
            <p:custDataLst>
              <p:tags r:id="rId1"/>
            </p:custDataLst>
          </p:nvPr>
        </p:nvSpPr>
        <p:spPr>
          <a:xfrm>
            <a:off x="2573195" y="1018144"/>
            <a:ext cx="9278146" cy="195813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69200" y="970082"/>
            <a:ext cx="2250150" cy="1127739"/>
            <a:chOff x="169200" y="1595724"/>
            <a:chExt cx="2250150" cy="112773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破</a:t>
              </a:r>
              <a:r>
                <a:rPr lang="zh-CN" altLang="en-US" sz="2000" b="1" kern="100" dirty="0" smtClean="0">
                  <a:solidFill>
                    <a:schemeClr val="bg1"/>
                  </a:solidFill>
                  <a:latin typeface="+mn-ea"/>
                  <a:cs typeface="宋体" panose="02010600030101010101" pitchFamily="2" charset="-122"/>
                </a:rPr>
                <a:t>旧文字效果</a:t>
              </a: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526171" y="109157"/>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725269" y="1018144"/>
            <a:ext cx="8910919" cy="1754326"/>
          </a:xfrm>
          <a:prstGeom prst="rect">
            <a:avLst/>
          </a:prstGeom>
        </p:spPr>
        <p:txBody>
          <a:bodyPr wrap="square">
            <a:spAutoFit/>
          </a:bodyPr>
          <a:lstStyle/>
          <a:p>
            <a:pPr>
              <a:lnSpc>
                <a:spcPct val="150000"/>
              </a:lnSpc>
            </a:pPr>
            <a:r>
              <a:rPr lang="zh-CN" altLang="zh-CN" sz="2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01:</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 </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启动</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After Effects2022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，导入学习资源中的“实例文件</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&gt;CH07&gt;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课堂案例——木桩上的文字</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aep</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”文件，然后在“项目”面板中双击“木桩上的文字”加载该合成，如图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7-21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a:xfrm>
            <a:off x="2897766" y="3325140"/>
            <a:ext cx="3574752" cy="3129448"/>
          </a:xfrm>
          <a:prstGeom prst="rect">
            <a:avLst/>
          </a:prstGeom>
          <a:noFill/>
          <a:ln>
            <a:noFill/>
          </a:ln>
        </p:spPr>
      </p:pic>
      <p:sp>
        <p:nvSpPr>
          <p:cNvPr id="12" name="矩形 11"/>
          <p:cNvSpPr/>
          <p:nvPr/>
        </p:nvSpPr>
        <p:spPr>
          <a:xfrm>
            <a:off x="6646248" y="4492514"/>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7-21</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6447948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6"/>
          <p:cNvSpPr/>
          <p:nvPr>
            <p:custDataLst>
              <p:tags r:id="rId1"/>
            </p:custDataLst>
          </p:nvPr>
        </p:nvSpPr>
        <p:spPr>
          <a:xfrm>
            <a:off x="2573195" y="1018144"/>
            <a:ext cx="9457440" cy="2891844"/>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69200" y="970082"/>
            <a:ext cx="2250150" cy="1127739"/>
            <a:chOff x="169200" y="1595724"/>
            <a:chExt cx="2250150" cy="112773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破</a:t>
              </a:r>
              <a:r>
                <a:rPr lang="zh-CN" altLang="en-US" sz="2000" b="1" kern="100" dirty="0" smtClean="0">
                  <a:solidFill>
                    <a:schemeClr val="bg1"/>
                  </a:solidFill>
                  <a:latin typeface="+mn-ea"/>
                  <a:cs typeface="宋体" panose="02010600030101010101" pitchFamily="2" charset="-122"/>
                </a:rPr>
                <a:t>旧文字效果</a:t>
              </a: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526171" y="109157"/>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653554" y="952232"/>
            <a:ext cx="9054352" cy="2862322"/>
          </a:xfrm>
          <a:prstGeom prst="rect">
            <a:avLst/>
          </a:prstGeom>
        </p:spPr>
        <p:txBody>
          <a:bodyPr wrap="square">
            <a:spAutoFit/>
          </a:bodyPr>
          <a:lstStyle/>
          <a:p>
            <a:pPr algn="just">
              <a:lnSpc>
                <a:spcPct val="150000"/>
              </a:lnSpc>
              <a:spcAft>
                <a:spcPts val="0"/>
              </a:spcAft>
            </a:pPr>
            <a:r>
              <a:rPr lang="zh-CN" altLang="zh-CN" sz="2400" kern="100" dirty="0">
                <a:solidFill>
                  <a:srgbClr val="000000"/>
                </a:solidFill>
                <a:latin typeface="+mn-ea"/>
                <a:cs typeface="宋体" panose="02010600030101010101" pitchFamily="2" charset="-122"/>
              </a:rPr>
              <a:t>步骤</a:t>
            </a:r>
            <a:r>
              <a:rPr lang="en-US" altLang="zh-CN" sz="2400" kern="100" dirty="0">
                <a:solidFill>
                  <a:srgbClr val="000000"/>
                </a:solidFill>
                <a:latin typeface="+mn-ea"/>
                <a:cs typeface="宋体" panose="02010600030101010101" pitchFamily="2" charset="-122"/>
              </a:rPr>
              <a:t>02:</a:t>
            </a:r>
            <a:r>
              <a:rPr lang="zh-CN" altLang="zh-CN" sz="2400" kern="100" dirty="0">
                <a:latin typeface="+mn-ea"/>
                <a:cs typeface="宋体" panose="02010600030101010101" pitchFamily="2" charset="-122"/>
              </a:rPr>
              <a:t>在上方的“工具”面板中选择文字工具，并且选择下拉菜单中的“横排文字工具”，然后在“字符”面板中设置字体为“宋体”，颜色为（</a:t>
            </a:r>
            <a:r>
              <a:rPr lang="en-US" altLang="zh-CN" sz="2400" kern="100" dirty="0">
                <a:latin typeface="+mn-ea"/>
                <a:cs typeface="宋体" panose="02010600030101010101" pitchFamily="2" charset="-122"/>
              </a:rPr>
              <a:t>0</a:t>
            </a:r>
            <a:r>
              <a:rPr lang="zh-CN" altLang="zh-CN" sz="2400" kern="100" dirty="0">
                <a:latin typeface="+mn-ea"/>
                <a:cs typeface="宋体" panose="02010600030101010101" pitchFamily="2" charset="-122"/>
              </a:rPr>
              <a:t>，</a:t>
            </a:r>
            <a:r>
              <a:rPr lang="en-US" altLang="zh-CN" sz="2400" kern="100" dirty="0">
                <a:latin typeface="+mn-ea"/>
                <a:cs typeface="宋体" panose="02010600030101010101" pitchFamily="2" charset="-122"/>
              </a:rPr>
              <a:t>0</a:t>
            </a:r>
            <a:r>
              <a:rPr lang="zh-CN" altLang="zh-CN" sz="2400" kern="100" dirty="0">
                <a:latin typeface="+mn-ea"/>
                <a:cs typeface="宋体" panose="02010600030101010101" pitchFamily="2" charset="-122"/>
              </a:rPr>
              <a:t>，</a:t>
            </a:r>
            <a:r>
              <a:rPr lang="en-US" altLang="zh-CN" sz="2400" kern="100" dirty="0">
                <a:latin typeface="+mn-ea"/>
                <a:cs typeface="宋体" panose="02010600030101010101" pitchFamily="2" charset="-122"/>
              </a:rPr>
              <a:t>0)</a:t>
            </a:r>
            <a:r>
              <a:rPr lang="zh-CN" altLang="zh-CN" sz="2400" kern="100" dirty="0">
                <a:latin typeface="+mn-ea"/>
                <a:cs typeface="宋体" panose="02010600030101010101" pitchFamily="2" charset="-122"/>
              </a:rPr>
              <a:t>字号为</a:t>
            </a:r>
            <a:r>
              <a:rPr lang="en-US" altLang="zh-CN" sz="2400" kern="100" dirty="0">
                <a:latin typeface="+mn-ea"/>
                <a:cs typeface="宋体" panose="02010600030101010101" pitchFamily="2" charset="-122"/>
              </a:rPr>
              <a:t>132</a:t>
            </a:r>
            <a:r>
              <a:rPr lang="zh-CN" altLang="zh-CN" sz="2400" kern="100" dirty="0">
                <a:latin typeface="+mn-ea"/>
                <a:cs typeface="宋体" panose="02010600030101010101" pitchFamily="2" charset="-122"/>
              </a:rPr>
              <a:t>像素，字符间距为</a:t>
            </a:r>
            <a:r>
              <a:rPr lang="en-US" altLang="zh-CN" sz="2400" kern="100" dirty="0">
                <a:latin typeface="+mn-ea"/>
                <a:cs typeface="宋体" panose="02010600030101010101" pitchFamily="2" charset="-122"/>
              </a:rPr>
              <a:t>80</a:t>
            </a:r>
            <a:r>
              <a:rPr lang="zh-CN" altLang="zh-CN" sz="2400" kern="100" dirty="0">
                <a:latin typeface="+mn-ea"/>
                <a:cs typeface="宋体" panose="02010600030101010101" pitchFamily="2" charset="-122"/>
              </a:rPr>
              <a:t>，开启“全部大写字母”，如图</a:t>
            </a:r>
            <a:r>
              <a:rPr lang="en-US" altLang="zh-CN" sz="2400" kern="100" dirty="0">
                <a:latin typeface="+mn-ea"/>
                <a:cs typeface="宋体" panose="02010600030101010101" pitchFamily="2" charset="-122"/>
              </a:rPr>
              <a:t>7-22</a:t>
            </a:r>
            <a:r>
              <a:rPr lang="zh-CN" altLang="zh-CN" sz="2400" kern="100" dirty="0">
                <a:latin typeface="+mn-ea"/>
                <a:cs typeface="宋体" panose="02010600030101010101" pitchFamily="2" charset="-122"/>
              </a:rPr>
              <a:t>所示，接着在“合成”面板中输入任意自己喜欢的文字，如图</a:t>
            </a:r>
            <a:r>
              <a:rPr lang="en-US" altLang="zh-CN" sz="2400" kern="100" dirty="0">
                <a:latin typeface="+mn-ea"/>
                <a:cs typeface="宋体" panose="02010600030101010101" pitchFamily="2" charset="-122"/>
              </a:rPr>
              <a:t>7-23</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a:xfrm>
            <a:off x="2938014" y="4071334"/>
            <a:ext cx="2100151" cy="2580478"/>
          </a:xfrm>
          <a:prstGeom prst="rect">
            <a:avLst/>
          </a:prstGeom>
          <a:noFill/>
          <a:ln>
            <a:noFill/>
          </a:ln>
        </p:spPr>
      </p:pic>
      <p:sp>
        <p:nvSpPr>
          <p:cNvPr id="12" name="矩形 11"/>
          <p:cNvSpPr/>
          <p:nvPr/>
        </p:nvSpPr>
        <p:spPr>
          <a:xfrm>
            <a:off x="4999693" y="5107657"/>
            <a:ext cx="973344" cy="501932"/>
          </a:xfrm>
          <a:prstGeom prst="rect">
            <a:avLst/>
          </a:prstGeom>
        </p:spPr>
        <p:txBody>
          <a:bodyPr wrap="none">
            <a:spAutoFit/>
          </a:bodyPr>
          <a:lstStyle/>
          <a:p>
            <a:pPr algn="ctr">
              <a:lnSpc>
                <a:spcPct val="150000"/>
              </a:lnSpc>
              <a:spcAft>
                <a:spcPts val="0"/>
              </a:spcAft>
            </a:pPr>
            <a:r>
              <a:rPr lang="zh-CN" altLang="zh-CN" sz="2000" kern="100" dirty="0">
                <a:latin typeface="等线" panose="02010600030101010101" pitchFamily="2" charset="-122"/>
                <a:ea typeface="宋体" panose="02010600030101010101" pitchFamily="2" charset="-122"/>
                <a:cs typeface="宋体" panose="02010600030101010101" pitchFamily="2" charset="-122"/>
              </a:rPr>
              <a:t>图</a:t>
            </a:r>
            <a:r>
              <a:rPr lang="en-US" altLang="zh-CN" sz="2000" kern="100" dirty="0">
                <a:latin typeface="等线" panose="02010600030101010101" pitchFamily="2" charset="-122"/>
                <a:ea typeface="宋体" panose="02010600030101010101" pitchFamily="2" charset="-122"/>
                <a:cs typeface="宋体" panose="02010600030101010101" pitchFamily="2" charset="-122"/>
              </a:rPr>
              <a:t>7-22</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3" name="图片 12"/>
          <p:cNvPicPr/>
          <p:nvPr/>
        </p:nvPicPr>
        <p:blipFill>
          <a:blip r:embed="rId4">
            <a:extLst>
              <a:ext uri="{28A0092B-C50C-407E-A947-70E740481C1C}">
                <a14:useLocalDpi xmlns:a14="http://schemas.microsoft.com/office/drawing/2010/main" val="0"/>
              </a:ext>
            </a:extLst>
          </a:blip>
          <a:srcRect/>
          <a:stretch>
            <a:fillRect/>
          </a:stretch>
        </p:blipFill>
        <p:spPr>
          <a:xfrm>
            <a:off x="6906763" y="4071333"/>
            <a:ext cx="2685472" cy="2419113"/>
          </a:xfrm>
          <a:prstGeom prst="rect">
            <a:avLst/>
          </a:prstGeom>
          <a:noFill/>
          <a:ln>
            <a:noFill/>
          </a:ln>
        </p:spPr>
      </p:pic>
      <p:sp>
        <p:nvSpPr>
          <p:cNvPr id="14" name="矩形 13"/>
          <p:cNvSpPr/>
          <p:nvPr/>
        </p:nvSpPr>
        <p:spPr>
          <a:xfrm>
            <a:off x="9653744" y="5026973"/>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7-23</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1302897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6"/>
          <p:cNvSpPr/>
          <p:nvPr>
            <p:custDataLst>
              <p:tags r:id="rId1"/>
            </p:custDataLst>
          </p:nvPr>
        </p:nvSpPr>
        <p:spPr>
          <a:xfrm>
            <a:off x="2573195" y="1018144"/>
            <a:ext cx="9439827" cy="2083644"/>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3" name="组合 2"/>
          <p:cNvGrpSpPr/>
          <p:nvPr/>
        </p:nvGrpSpPr>
        <p:grpSpPr>
          <a:xfrm>
            <a:off x="169200" y="970082"/>
            <a:ext cx="2250150" cy="1127739"/>
            <a:chOff x="169200" y="1595724"/>
            <a:chExt cx="2250150" cy="1127739"/>
          </a:xfrm>
        </p:grpSpPr>
        <p:grpSp>
          <p:nvGrpSpPr>
            <p:cNvPr id="4" name="组合 3"/>
            <p:cNvGrpSpPr/>
            <p:nvPr/>
          </p:nvGrpSpPr>
          <p:grpSpPr>
            <a:xfrm>
              <a:off x="169200" y="1595724"/>
              <a:ext cx="2080947" cy="1127739"/>
              <a:chOff x="197436" y="1306286"/>
              <a:chExt cx="2080947" cy="1127739"/>
            </a:xfrm>
          </p:grpSpPr>
          <p:sp>
            <p:nvSpPr>
              <p:cNvPr id="7"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5" name="等腰三角形 4"/>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破</a:t>
              </a:r>
              <a:r>
                <a:rPr lang="zh-CN" altLang="en-US" sz="2000" b="1" kern="100" dirty="0" smtClean="0">
                  <a:solidFill>
                    <a:schemeClr val="bg1"/>
                  </a:solidFill>
                  <a:latin typeface="+mn-ea"/>
                  <a:cs typeface="宋体" panose="02010600030101010101" pitchFamily="2" charset="-122"/>
                </a:rPr>
                <a:t>旧文字效果</a:t>
              </a:r>
              <a:endParaRPr lang="zh-CN" altLang="zh-CN" sz="1600" kern="100" dirty="0">
                <a:solidFill>
                  <a:schemeClr val="bg1"/>
                </a:solidFill>
                <a:effectLst/>
                <a:latin typeface="+mn-ea"/>
                <a:cs typeface="Times New Roman" panose="02020603050405020304" pitchFamily="18" charset="0"/>
              </a:endParaRPr>
            </a:p>
          </p:txBody>
        </p:sp>
      </p:grpSp>
      <p:sp>
        <p:nvSpPr>
          <p:cNvPr id="9" name="矩形 8"/>
          <p:cNvSpPr/>
          <p:nvPr/>
        </p:nvSpPr>
        <p:spPr>
          <a:xfrm>
            <a:off x="2526171" y="109157"/>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2573194" y="1113543"/>
            <a:ext cx="9116781" cy="1754326"/>
          </a:xfrm>
          <a:prstGeom prst="rect">
            <a:avLst/>
          </a:prstGeom>
        </p:spPr>
        <p:txBody>
          <a:bodyPr wrap="square">
            <a:spAutoFit/>
          </a:bodyPr>
          <a:lstStyle/>
          <a:p>
            <a:pPr algn="just">
              <a:lnSpc>
                <a:spcPct val="150000"/>
              </a:lnSpc>
              <a:spcAft>
                <a:spcPts val="0"/>
              </a:spcAft>
            </a:pPr>
            <a:r>
              <a:rPr lang="zh-CN" altLang="zh-CN" sz="2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03: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选择文本图层，将图层的“位置”设为（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280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255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7-24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所示，然后在效果面板中搜索“变换”效果并为其添加，并将“变换”下的“倾斜”设置为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7-25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a:xfrm>
            <a:off x="2573194" y="3448854"/>
            <a:ext cx="5566759" cy="1745616"/>
          </a:xfrm>
          <a:prstGeom prst="rect">
            <a:avLst/>
          </a:prstGeom>
          <a:noFill/>
          <a:ln>
            <a:noFill/>
          </a:ln>
        </p:spPr>
      </p:pic>
      <p:sp>
        <p:nvSpPr>
          <p:cNvPr id="12" name="矩形 11"/>
          <p:cNvSpPr/>
          <p:nvPr/>
        </p:nvSpPr>
        <p:spPr>
          <a:xfrm>
            <a:off x="4484227" y="5428389"/>
            <a:ext cx="896399" cy="507831"/>
          </a:xfrm>
          <a:prstGeom prst="rect">
            <a:avLst/>
          </a:prstGeom>
        </p:spPr>
        <p:txBody>
          <a:bodyPr wrap="none">
            <a:spAutoFit/>
          </a:bodyPr>
          <a:lstStyle/>
          <a:p>
            <a:pPr algn="ctr">
              <a:lnSpc>
                <a:spcPct val="150000"/>
              </a:lnSpc>
              <a:spcAft>
                <a:spcPts val="0"/>
              </a:spcAft>
            </a:pPr>
            <a:r>
              <a:rPr lang="zh-CN" altLang="zh-CN" kern="100" dirty="0">
                <a:latin typeface="等线" panose="02010600030101010101" pitchFamily="2" charset="-122"/>
                <a:ea typeface="宋体" panose="02010600030101010101" pitchFamily="2" charset="-122"/>
                <a:cs typeface="宋体" panose="02010600030101010101" pitchFamily="2" charset="-122"/>
              </a:rPr>
              <a:t>图</a:t>
            </a:r>
            <a:r>
              <a:rPr lang="en-US" altLang="zh-CN" kern="100" dirty="0">
                <a:latin typeface="等线" panose="02010600030101010101" pitchFamily="2" charset="-122"/>
                <a:ea typeface="宋体" panose="02010600030101010101" pitchFamily="2" charset="-122"/>
                <a:cs typeface="宋体" panose="02010600030101010101" pitchFamily="2" charset="-122"/>
              </a:rPr>
              <a:t>7-24</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3" name="图片 12"/>
          <p:cNvPicPr/>
          <p:nvPr/>
        </p:nvPicPr>
        <p:blipFill>
          <a:blip r:embed="rId4">
            <a:extLst>
              <a:ext uri="{28A0092B-C50C-407E-A947-70E740481C1C}">
                <a14:useLocalDpi xmlns:a14="http://schemas.microsoft.com/office/drawing/2010/main" val="0"/>
              </a:ext>
            </a:extLst>
          </a:blip>
          <a:srcRect/>
          <a:stretch>
            <a:fillRect/>
          </a:stretch>
        </p:blipFill>
        <p:spPr>
          <a:xfrm>
            <a:off x="8897172" y="3306238"/>
            <a:ext cx="2452146" cy="3112493"/>
          </a:xfrm>
          <a:prstGeom prst="rect">
            <a:avLst/>
          </a:prstGeom>
          <a:noFill/>
          <a:ln>
            <a:noFill/>
          </a:ln>
        </p:spPr>
      </p:pic>
      <p:sp>
        <p:nvSpPr>
          <p:cNvPr id="14" name="矩形 13"/>
          <p:cNvSpPr/>
          <p:nvPr/>
        </p:nvSpPr>
        <p:spPr>
          <a:xfrm>
            <a:off x="9675045" y="6355921"/>
            <a:ext cx="896399" cy="507831"/>
          </a:xfrm>
          <a:prstGeom prst="rect">
            <a:avLst/>
          </a:prstGeom>
        </p:spPr>
        <p:txBody>
          <a:bodyPr wrap="none">
            <a:spAutoFit/>
          </a:bodyPr>
          <a:lstStyle/>
          <a:p>
            <a:pPr algn="ctr">
              <a:lnSpc>
                <a:spcPct val="150000"/>
              </a:lnSpc>
              <a:spcAft>
                <a:spcPts val="0"/>
              </a:spcAft>
            </a:pPr>
            <a:r>
              <a:rPr lang="zh-CN" altLang="zh-CN" kern="100" dirty="0">
                <a:latin typeface="等线" panose="02010600030101010101" pitchFamily="2" charset="-122"/>
                <a:ea typeface="宋体" panose="02010600030101010101" pitchFamily="2" charset="-122"/>
                <a:cs typeface="宋体" panose="02010600030101010101" pitchFamily="2" charset="-122"/>
              </a:rPr>
              <a:t>图</a:t>
            </a:r>
            <a:r>
              <a:rPr lang="en-US" altLang="zh-CN" kern="100" dirty="0">
                <a:latin typeface="等线" panose="02010600030101010101" pitchFamily="2" charset="-122"/>
                <a:ea typeface="宋体" panose="02010600030101010101" pitchFamily="2" charset="-122"/>
                <a:cs typeface="宋体" panose="02010600030101010101" pitchFamily="2" charset="-122"/>
              </a:rPr>
              <a:t>7-25</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032327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6"/>
          <p:cNvSpPr/>
          <p:nvPr>
            <p:custDataLst>
              <p:tags r:id="rId1"/>
            </p:custDataLst>
          </p:nvPr>
        </p:nvSpPr>
        <p:spPr>
          <a:xfrm>
            <a:off x="2573195" y="1018144"/>
            <a:ext cx="9439827" cy="2083644"/>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69200" y="970082"/>
            <a:ext cx="2250150" cy="1127739"/>
            <a:chOff x="169200" y="1595724"/>
            <a:chExt cx="2250150" cy="112773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破</a:t>
              </a:r>
              <a:r>
                <a:rPr lang="zh-CN" altLang="en-US" sz="2000" b="1" kern="100" dirty="0" smtClean="0">
                  <a:solidFill>
                    <a:schemeClr val="bg1"/>
                  </a:solidFill>
                  <a:latin typeface="+mn-ea"/>
                  <a:cs typeface="宋体" panose="02010600030101010101" pitchFamily="2" charset="-122"/>
                </a:rPr>
                <a:t>旧文字效果</a:t>
              </a: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526171" y="109157"/>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814918" y="1056256"/>
            <a:ext cx="9018494" cy="1691810"/>
          </a:xfrm>
          <a:prstGeom prst="rect">
            <a:avLst/>
          </a:prstGeom>
        </p:spPr>
        <p:txBody>
          <a:bodyPr wrap="square">
            <a:spAutoFit/>
          </a:bodyPr>
          <a:lstStyle/>
          <a:p>
            <a:pPr algn="just">
              <a:lnSpc>
                <a:spcPct val="150000"/>
              </a:lnSpc>
              <a:spcAft>
                <a:spcPts val="0"/>
              </a:spcAft>
            </a:pPr>
            <a:r>
              <a:rPr lang="zh-CN" altLang="zh-CN" sz="2400" kern="100" dirty="0">
                <a:solidFill>
                  <a:srgbClr val="000000"/>
                </a:solidFill>
                <a:latin typeface="+mn-ea"/>
                <a:cs typeface="宋体" panose="02010600030101010101" pitchFamily="2" charset="-122"/>
              </a:rPr>
              <a:t>步骤</a:t>
            </a:r>
            <a:r>
              <a:rPr lang="en-US" altLang="zh-CN" sz="2400" kern="100" dirty="0">
                <a:solidFill>
                  <a:srgbClr val="000000"/>
                </a:solidFill>
                <a:latin typeface="+mn-ea"/>
                <a:cs typeface="宋体" panose="02010600030101010101" pitchFamily="2" charset="-122"/>
              </a:rPr>
              <a:t>04:</a:t>
            </a:r>
            <a:r>
              <a:rPr lang="zh-CN" altLang="zh-CN" sz="2400" kern="100" dirty="0">
                <a:latin typeface="+mn-ea"/>
                <a:cs typeface="宋体" panose="02010600030101010101" pitchFamily="2" charset="-122"/>
              </a:rPr>
              <a:t>选择该文本图层，并按快捷键</a:t>
            </a:r>
            <a:r>
              <a:rPr lang="en-US" altLang="zh-CN" sz="2400" kern="100" dirty="0">
                <a:latin typeface="+mn-ea"/>
                <a:cs typeface="Times New Roman" panose="02020603050405020304" pitchFamily="18" charset="0"/>
              </a:rPr>
              <a:t>Ctrl+D</a:t>
            </a:r>
            <a:r>
              <a:rPr lang="zh-CN" altLang="zh-CN" sz="2400" kern="100" dirty="0">
                <a:latin typeface="+mn-ea"/>
                <a:cs typeface="宋体" panose="02010600030101010101" pitchFamily="2" charset="-122"/>
              </a:rPr>
              <a:t>将其复制一份，将位于下方的图层文字的颜色设为（</a:t>
            </a:r>
            <a:r>
              <a:rPr lang="en-US" altLang="zh-CN" sz="2400" kern="100" dirty="0">
                <a:latin typeface="+mn-ea"/>
                <a:cs typeface="宋体" panose="02010600030101010101" pitchFamily="2" charset="-122"/>
              </a:rPr>
              <a:t>70</a:t>
            </a:r>
            <a:r>
              <a:rPr lang="zh-CN" altLang="zh-CN" sz="2400" kern="100" dirty="0">
                <a:latin typeface="+mn-ea"/>
                <a:cs typeface="宋体" panose="02010600030101010101" pitchFamily="2" charset="-122"/>
              </a:rPr>
              <a:t>，</a:t>
            </a:r>
            <a:r>
              <a:rPr lang="en-US" altLang="zh-CN" sz="2400" kern="100" dirty="0">
                <a:latin typeface="+mn-ea"/>
                <a:cs typeface="宋体" panose="02010600030101010101" pitchFamily="2" charset="-122"/>
              </a:rPr>
              <a:t>70</a:t>
            </a:r>
            <a:r>
              <a:rPr lang="zh-CN" altLang="zh-CN" sz="2400" kern="100" dirty="0">
                <a:latin typeface="+mn-ea"/>
                <a:cs typeface="宋体" panose="02010600030101010101" pitchFamily="2" charset="-122"/>
              </a:rPr>
              <a:t>，</a:t>
            </a:r>
            <a:r>
              <a:rPr lang="en-US" altLang="zh-CN" sz="2400" kern="100" dirty="0">
                <a:latin typeface="+mn-ea"/>
                <a:cs typeface="宋体" panose="02010600030101010101" pitchFamily="2" charset="-122"/>
              </a:rPr>
              <a:t>70</a:t>
            </a:r>
            <a:r>
              <a:rPr lang="zh-CN" altLang="zh-CN" sz="2400" kern="100" dirty="0">
                <a:latin typeface="+mn-ea"/>
                <a:cs typeface="宋体" panose="02010600030101010101" pitchFamily="2" charset="-122"/>
              </a:rPr>
              <a:t>），并将它的“位置</a:t>
            </a:r>
            <a:r>
              <a:rPr lang="en-US" altLang="zh-CN" sz="2400" kern="100" dirty="0">
                <a:latin typeface="+mn-ea"/>
                <a:cs typeface="宋体" panose="02010600030101010101" pitchFamily="2" charset="-122"/>
              </a:rPr>
              <a:t>”</a:t>
            </a:r>
            <a:r>
              <a:rPr lang="zh-CN" altLang="zh-CN" sz="2400" kern="100" dirty="0">
                <a:latin typeface="+mn-ea"/>
                <a:cs typeface="宋体" panose="02010600030101010101" pitchFamily="2" charset="-122"/>
              </a:rPr>
              <a:t>设为（</a:t>
            </a:r>
            <a:r>
              <a:rPr lang="en-US" altLang="zh-CN" sz="2400" kern="100" dirty="0">
                <a:latin typeface="+mn-ea"/>
                <a:cs typeface="宋体" panose="02010600030101010101" pitchFamily="2" charset="-122"/>
              </a:rPr>
              <a:t>283</a:t>
            </a:r>
            <a:r>
              <a:rPr lang="zh-CN" altLang="zh-CN" sz="2400" kern="100" dirty="0">
                <a:latin typeface="+mn-ea"/>
                <a:cs typeface="宋体" panose="02010600030101010101" pitchFamily="2" charset="-122"/>
              </a:rPr>
              <a:t>，</a:t>
            </a:r>
            <a:r>
              <a:rPr lang="en-US" altLang="zh-CN" sz="2400" kern="100" dirty="0">
                <a:latin typeface="+mn-ea"/>
                <a:cs typeface="宋体" panose="02010600030101010101" pitchFamily="2" charset="-122"/>
              </a:rPr>
              <a:t>260</a:t>
            </a:r>
            <a:r>
              <a:rPr lang="zh-CN" altLang="zh-CN" sz="2400" kern="100" dirty="0">
                <a:latin typeface="+mn-ea"/>
                <a:cs typeface="宋体" panose="02010600030101010101" pitchFamily="2" charset="-122"/>
              </a:rPr>
              <a:t>），如图</a:t>
            </a:r>
            <a:r>
              <a:rPr lang="en-US" altLang="zh-CN" sz="2400" kern="100" dirty="0">
                <a:latin typeface="+mn-ea"/>
                <a:cs typeface="宋体" panose="02010600030101010101" pitchFamily="2" charset="-122"/>
              </a:rPr>
              <a:t>7-26</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a:xfrm>
            <a:off x="2989113" y="3406567"/>
            <a:ext cx="7965758" cy="1990184"/>
          </a:xfrm>
          <a:prstGeom prst="rect">
            <a:avLst/>
          </a:prstGeom>
          <a:noFill/>
          <a:ln>
            <a:noFill/>
          </a:ln>
        </p:spPr>
      </p:pic>
      <p:sp>
        <p:nvSpPr>
          <p:cNvPr id="12" name="矩形 11"/>
          <p:cNvSpPr/>
          <p:nvPr/>
        </p:nvSpPr>
        <p:spPr>
          <a:xfrm>
            <a:off x="5763062" y="5381076"/>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7-26</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386817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6"/>
          <p:cNvSpPr/>
          <p:nvPr>
            <p:custDataLst>
              <p:tags r:id="rId1"/>
            </p:custDataLst>
          </p:nvPr>
        </p:nvSpPr>
        <p:spPr>
          <a:xfrm>
            <a:off x="2573195" y="1018144"/>
            <a:ext cx="9439827" cy="2083644"/>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69200" y="970082"/>
            <a:ext cx="2250150" cy="1127739"/>
            <a:chOff x="169200" y="1595724"/>
            <a:chExt cx="2250150" cy="112773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破</a:t>
              </a:r>
              <a:r>
                <a:rPr lang="zh-CN" altLang="en-US" sz="2000" b="1" kern="100" dirty="0" smtClean="0">
                  <a:solidFill>
                    <a:schemeClr val="bg1"/>
                  </a:solidFill>
                  <a:latin typeface="+mn-ea"/>
                  <a:cs typeface="宋体" panose="02010600030101010101" pitchFamily="2" charset="-122"/>
                </a:rPr>
                <a:t>旧文字效果</a:t>
              </a: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526171" y="109157"/>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779058" y="856798"/>
            <a:ext cx="9036423" cy="2308324"/>
          </a:xfrm>
          <a:prstGeom prst="rect">
            <a:avLst/>
          </a:prstGeom>
        </p:spPr>
        <p:txBody>
          <a:bodyPr wrap="square">
            <a:spAutoFit/>
          </a:bodyPr>
          <a:lstStyle/>
          <a:p>
            <a:pPr algn="just">
              <a:lnSpc>
                <a:spcPct val="150000"/>
              </a:lnSpc>
              <a:spcAft>
                <a:spcPts val="0"/>
              </a:spcAft>
            </a:pPr>
            <a:r>
              <a:rPr lang="zh-CN" altLang="zh-CN" sz="2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05: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选中两个文本图层，随后执行预合成命令将其放入一个预合成，并将该合成命名为“文字层”，并且放在 “木桩”图层的上方，然后将“文字层”混合模式设为“差值”，如图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7-27</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所示。本案例制作完成。</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a:xfrm>
            <a:off x="3065033" y="3326468"/>
            <a:ext cx="7656756" cy="1976601"/>
          </a:xfrm>
          <a:prstGeom prst="rect">
            <a:avLst/>
          </a:prstGeom>
          <a:noFill/>
          <a:ln>
            <a:noFill/>
          </a:ln>
        </p:spPr>
      </p:pic>
      <p:sp>
        <p:nvSpPr>
          <p:cNvPr id="12" name="矩形 11"/>
          <p:cNvSpPr/>
          <p:nvPr/>
        </p:nvSpPr>
        <p:spPr>
          <a:xfrm>
            <a:off x="5879192" y="5222953"/>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7-27</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5907919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6"/>
          <p:cNvSpPr/>
          <p:nvPr>
            <p:custDataLst>
              <p:tags r:id="rId1"/>
            </p:custDataLst>
          </p:nvPr>
        </p:nvSpPr>
        <p:spPr>
          <a:xfrm>
            <a:off x="2651315" y="1746789"/>
            <a:ext cx="9235883" cy="286232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69200" y="2534904"/>
            <a:ext cx="2250150" cy="1308884"/>
            <a:chOff x="169200" y="1457253"/>
            <a:chExt cx="2250150" cy="1308884"/>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4913" y="1457253"/>
              <a:ext cx="2023115" cy="1308884"/>
            </a:xfrm>
            <a:prstGeom prst="rect">
              <a:avLst/>
            </a:prstGeom>
          </p:spPr>
          <p:txBody>
            <a:bodyPr wrap="square">
              <a:spAutoFit/>
            </a:bodyPr>
            <a:lstStyle/>
            <a:p>
              <a:pPr>
                <a:lnSpc>
                  <a:spcPct val="150000"/>
                </a:lnSpc>
                <a:spcAft>
                  <a:spcPts val="0"/>
                </a:spcAft>
              </a:pPr>
              <a:r>
                <a:rPr lang="zh-CN" altLang="en-US" sz="2800" b="1" kern="100" dirty="0" smtClean="0">
                  <a:solidFill>
                    <a:schemeClr val="bg1"/>
                  </a:solidFill>
                  <a:effectLst/>
                  <a:latin typeface="+mn-ea"/>
                  <a:cs typeface="Times New Roman" panose="02020603050405020304" pitchFamily="18" charset="0"/>
                </a:rPr>
                <a:t>修改文字</a:t>
              </a:r>
              <a:endParaRPr lang="en-US" altLang="zh-CN" sz="2800" b="1" kern="100" dirty="0" smtClean="0">
                <a:solidFill>
                  <a:schemeClr val="bg1"/>
                </a:solidFill>
                <a:effectLst/>
                <a:latin typeface="+mn-ea"/>
                <a:cs typeface="Times New Roman" panose="02020603050405020304" pitchFamily="18" charset="0"/>
              </a:endParaRPr>
            </a:p>
            <a:p>
              <a:pPr>
                <a:lnSpc>
                  <a:spcPct val="150000"/>
                </a:lnSpc>
                <a:spcAft>
                  <a:spcPts val="0"/>
                </a:spcAft>
              </a:pPr>
              <a:r>
                <a:rPr lang="en-US" altLang="zh-CN" sz="2800" b="1" kern="100" dirty="0">
                  <a:solidFill>
                    <a:schemeClr val="bg1"/>
                  </a:solidFill>
                  <a:latin typeface="+mn-ea"/>
                  <a:cs typeface="Times New Roman" panose="02020603050405020304" pitchFamily="18" charset="0"/>
                </a:rPr>
                <a:t> </a:t>
              </a:r>
              <a:r>
                <a:rPr lang="en-US" altLang="zh-CN" sz="2800" b="1" kern="100" dirty="0" smtClean="0">
                  <a:solidFill>
                    <a:schemeClr val="bg1"/>
                  </a:solidFill>
                  <a:latin typeface="+mn-ea"/>
                  <a:cs typeface="Times New Roman" panose="02020603050405020304" pitchFamily="18" charset="0"/>
                </a:rPr>
                <a:t>  </a:t>
              </a:r>
              <a:r>
                <a:rPr lang="zh-CN" altLang="en-US" sz="2800" b="1" kern="100" dirty="0" smtClean="0">
                  <a:solidFill>
                    <a:schemeClr val="bg1"/>
                  </a:solidFill>
                  <a:effectLst/>
                  <a:latin typeface="+mn-ea"/>
                  <a:cs typeface="Times New Roman" panose="02020603050405020304" pitchFamily="18" charset="0"/>
                </a:rPr>
                <a:t>内容</a:t>
              </a:r>
              <a:endParaRPr lang="zh-CN" altLang="zh-CN" sz="2800" b="1" kern="100" dirty="0">
                <a:solidFill>
                  <a:schemeClr val="bg1"/>
                </a:solidFill>
                <a:effectLst/>
                <a:latin typeface="+mn-ea"/>
                <a:cs typeface="Times New Roman" panose="02020603050405020304" pitchFamily="18" charset="0"/>
              </a:endParaRPr>
            </a:p>
          </p:txBody>
        </p:sp>
      </p:grpSp>
      <p:sp>
        <p:nvSpPr>
          <p:cNvPr id="8" name="矩形 7"/>
          <p:cNvSpPr/>
          <p:nvPr/>
        </p:nvSpPr>
        <p:spPr>
          <a:xfrm>
            <a:off x="2850773" y="1746789"/>
            <a:ext cx="8840542" cy="2862322"/>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如果要修改文字内容，也有两种方法：一种是在“工具”面板中单击“横排文字工具”</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，然后在“合成”面板中单击需要修改的文字，即可选择需要修改的部分。另一种方法是直接在时间轴面板中双击文字层，此时监视器中所选文字会被全选，也可以进行文字内容的修改。</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66871948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6"/>
          <p:cNvSpPr/>
          <p:nvPr>
            <p:custDataLst>
              <p:tags r:id="rId1"/>
            </p:custDataLst>
          </p:nvPr>
        </p:nvSpPr>
        <p:spPr>
          <a:xfrm>
            <a:off x="2612992" y="343960"/>
            <a:ext cx="4128468" cy="584384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35858" y="1082625"/>
            <a:ext cx="2455208" cy="1384995"/>
            <a:chOff x="-35858" y="1457253"/>
            <a:chExt cx="2455208" cy="1384995"/>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858" y="1457253"/>
              <a:ext cx="2368029" cy="1384995"/>
            </a:xfrm>
            <a:prstGeom prst="rect">
              <a:avLst/>
            </a:prstGeom>
          </p:spPr>
          <p:txBody>
            <a:bodyPr wrap="square">
              <a:spAutoFit/>
            </a:bodyPr>
            <a:lstStyle/>
            <a:p>
              <a:pPr>
                <a:lnSpc>
                  <a:spcPct val="150000"/>
                </a:lnSpc>
                <a:spcAft>
                  <a:spcPts val="0"/>
                </a:spcAft>
              </a:pPr>
              <a:r>
                <a:rPr lang="zh-CN" altLang="en-US" sz="2800" b="1" kern="100" dirty="0" smtClean="0">
                  <a:solidFill>
                    <a:schemeClr val="bg1"/>
                  </a:solidFill>
                  <a:latin typeface="+mn-ea"/>
                  <a:cs typeface="Times New Roman" panose="02020603050405020304" pitchFamily="18" charset="0"/>
                </a:rPr>
                <a:t>“字符”和“段落”面板</a:t>
              </a:r>
              <a:endParaRPr lang="en-US" altLang="zh-CN" sz="2800" b="1" kern="100" dirty="0" smtClean="0">
                <a:solidFill>
                  <a:schemeClr val="bg1"/>
                </a:solidFill>
                <a:effectLst/>
                <a:latin typeface="+mn-ea"/>
                <a:cs typeface="Times New Roman" panose="02020603050405020304" pitchFamily="18" charset="0"/>
              </a:endParaRPr>
            </a:p>
          </p:txBody>
        </p:sp>
      </p:grpSp>
      <p:sp>
        <p:nvSpPr>
          <p:cNvPr id="8" name="矩形 7"/>
          <p:cNvSpPr/>
          <p:nvPr/>
        </p:nvSpPr>
        <p:spPr>
          <a:xfrm>
            <a:off x="2753961" y="555495"/>
            <a:ext cx="3628907" cy="5632311"/>
          </a:xfrm>
          <a:prstGeom prst="rect">
            <a:avLst/>
          </a:prstGeom>
        </p:spPr>
        <p:txBody>
          <a:bodyPr wrap="square">
            <a:spAutoFit/>
          </a:bodyPr>
          <a:lstStyle/>
          <a:p>
            <a:pPr indent="304800" algn="just">
              <a:lnSpc>
                <a:spcPct val="150000"/>
              </a:lnSpc>
              <a:spcAft>
                <a:spcPts val="0"/>
              </a:spcAft>
            </a:pPr>
            <a:r>
              <a:rPr lang="zh-CN" altLang="zh-CN" sz="2400" kern="100" dirty="0">
                <a:latin typeface="+mn-ea"/>
                <a:cs typeface="宋体" panose="02010600030101010101" pitchFamily="2" charset="-122"/>
              </a:rPr>
              <a:t>如果要修改文字的基本属性，就需要用到文字设置面板。</a:t>
            </a:r>
            <a:r>
              <a:rPr lang="en-US" altLang="zh-CN" sz="2400" kern="100" dirty="0">
                <a:latin typeface="+mn-ea"/>
                <a:cs typeface="宋体" panose="02010600030101010101" pitchFamily="2" charset="-122"/>
              </a:rPr>
              <a:t>After Effects</a:t>
            </a:r>
            <a:r>
              <a:rPr lang="zh-CN" altLang="zh-CN" sz="2400" kern="100" dirty="0">
                <a:latin typeface="+mn-ea"/>
                <a:cs typeface="宋体" panose="02010600030101010101" pitchFamily="2" charset="-122"/>
              </a:rPr>
              <a:t>中的文字设置面板分别为“字符”面板和“段落”面板。如果找不到这些面板，可以点击上方工具栏，执行“窗口</a:t>
            </a:r>
            <a:r>
              <a:rPr lang="en-US" altLang="zh-CN" sz="2400" kern="100" dirty="0">
                <a:latin typeface="+mn-ea"/>
                <a:cs typeface="Times New Roman" panose="02020603050405020304" pitchFamily="18" charset="0"/>
              </a:rPr>
              <a:t>&gt;</a:t>
            </a:r>
            <a:r>
              <a:rPr lang="zh-CN" altLang="zh-CN" sz="2400" kern="100" dirty="0">
                <a:latin typeface="+mn-ea"/>
                <a:cs typeface="宋体" panose="02010600030101010101" pitchFamily="2" charset="-122"/>
              </a:rPr>
              <a:t>字符”菜单命令，打开“字符”面板，如图</a:t>
            </a:r>
            <a:r>
              <a:rPr lang="en-US" altLang="zh-CN" sz="2400" kern="100" dirty="0">
                <a:latin typeface="+mn-ea"/>
                <a:cs typeface="宋体" panose="02010600030101010101" pitchFamily="2" charset="-122"/>
              </a:rPr>
              <a:t>7-28</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11" name="图片 10"/>
          <p:cNvPicPr/>
          <p:nvPr/>
        </p:nvPicPr>
        <p:blipFill>
          <a:blip r:embed="rId3"/>
          <a:stretch>
            <a:fillRect/>
          </a:stretch>
        </p:blipFill>
        <p:spPr>
          <a:xfrm>
            <a:off x="7278818" y="441280"/>
            <a:ext cx="3640194" cy="5244486"/>
          </a:xfrm>
          <a:prstGeom prst="rect">
            <a:avLst/>
          </a:prstGeom>
        </p:spPr>
      </p:pic>
      <p:sp>
        <p:nvSpPr>
          <p:cNvPr id="12" name="矩形 11"/>
          <p:cNvSpPr/>
          <p:nvPr/>
        </p:nvSpPr>
        <p:spPr>
          <a:xfrm>
            <a:off x="8380756" y="5685766"/>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7-28</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83745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858" y="1082625"/>
            <a:ext cx="2455208" cy="1384995"/>
            <a:chOff x="-35858" y="1457253"/>
            <a:chExt cx="2455208" cy="1384995"/>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858" y="1457253"/>
              <a:ext cx="2368029" cy="1384995"/>
            </a:xfrm>
            <a:prstGeom prst="rect">
              <a:avLst/>
            </a:prstGeom>
          </p:spPr>
          <p:txBody>
            <a:bodyPr wrap="square">
              <a:spAutoFit/>
            </a:bodyPr>
            <a:lstStyle/>
            <a:p>
              <a:pPr>
                <a:lnSpc>
                  <a:spcPct val="150000"/>
                </a:lnSpc>
                <a:spcAft>
                  <a:spcPts val="0"/>
                </a:spcAft>
              </a:pPr>
              <a:r>
                <a:rPr lang="zh-CN" altLang="en-US" sz="2800" b="1" kern="100" dirty="0" smtClean="0">
                  <a:solidFill>
                    <a:schemeClr val="bg1"/>
                  </a:solidFill>
                  <a:latin typeface="+mn-ea"/>
                  <a:cs typeface="Times New Roman" panose="02020603050405020304" pitchFamily="18" charset="0"/>
                </a:rPr>
                <a:t>“字符”和“段落”面板</a:t>
              </a:r>
              <a:endParaRPr lang="en-US" altLang="zh-CN" sz="2800" b="1" kern="100" dirty="0" smtClean="0">
                <a:solidFill>
                  <a:schemeClr val="bg1"/>
                </a:solidFill>
                <a:effectLst/>
                <a:latin typeface="+mn-ea"/>
                <a:cs typeface="Times New Roman" panose="02020603050405020304" pitchFamily="18" charset="0"/>
              </a:endParaRPr>
            </a:p>
          </p:txBody>
        </p:sp>
      </p:grpSp>
      <p:sp>
        <p:nvSpPr>
          <p:cNvPr id="8" name="矩形 7"/>
          <p:cNvSpPr/>
          <p:nvPr/>
        </p:nvSpPr>
        <p:spPr>
          <a:xfrm>
            <a:off x="2633748" y="162418"/>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参数详解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562031" y="802485"/>
            <a:ext cx="9952699" cy="6093976"/>
          </a:xfrm>
          <a:prstGeom prst="rect">
            <a:avLst/>
          </a:prstGeom>
        </p:spPr>
        <p:txBody>
          <a:bodyPr wrap="square">
            <a:spAutoFit/>
          </a:bodyPr>
          <a:lstStyle/>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宋体</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：这里设置的是文字的字体（下拉菜单中只会显示计算机中已有的字体）。</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字体样式</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：设置字体的样式。</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吸管工具</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：用这个工具可以吸取所选位置的颜色作为字体或描边的颜色。</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设置为黑色</a:t>
            </a:r>
            <a:r>
              <a:rPr lang="en-US" altLang="zh-CN" sz="20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设置为自色</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：单击相应的色块可以直接将字体设置为黑色或白色。</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不填充颜色</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：单击这个图标可以不为文字或描边填充颜色。</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颜色切换</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：快速切换填充颜色和描边颜色。</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字体描边颜色</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：设置字体的填充和描边颜色。</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文字大小</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：设置文字的大小。</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文字行距</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：设置上下文本之间的距离。</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字偶间距</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：增大或缩小当前字符之间的距离。</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文字间距</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：设置文本之间的距离。</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描边粗细</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：设置文字描边的粗细。</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描边方式</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：设置文字描边的方式。</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7023456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858" y="1082625"/>
            <a:ext cx="2455208" cy="1384995"/>
            <a:chOff x="-35858" y="1457253"/>
            <a:chExt cx="2455208" cy="1384995"/>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858" y="1457253"/>
              <a:ext cx="2368029" cy="1384995"/>
            </a:xfrm>
            <a:prstGeom prst="rect">
              <a:avLst/>
            </a:prstGeom>
          </p:spPr>
          <p:txBody>
            <a:bodyPr wrap="square">
              <a:spAutoFit/>
            </a:bodyPr>
            <a:lstStyle/>
            <a:p>
              <a:pPr>
                <a:lnSpc>
                  <a:spcPct val="150000"/>
                </a:lnSpc>
                <a:spcAft>
                  <a:spcPts val="0"/>
                </a:spcAft>
              </a:pPr>
              <a:r>
                <a:rPr lang="zh-CN" altLang="en-US" sz="2800" b="1" kern="100" dirty="0" smtClean="0">
                  <a:solidFill>
                    <a:schemeClr val="bg1"/>
                  </a:solidFill>
                  <a:latin typeface="+mn-ea"/>
                  <a:cs typeface="Times New Roman" panose="02020603050405020304" pitchFamily="18" charset="0"/>
                </a:rPr>
                <a:t>“字符”和“段落”面板</a:t>
              </a:r>
              <a:endParaRPr lang="en-US" altLang="zh-CN" sz="2800" b="1" kern="100" dirty="0" smtClean="0">
                <a:solidFill>
                  <a:schemeClr val="bg1"/>
                </a:solidFill>
                <a:effectLst/>
                <a:latin typeface="+mn-ea"/>
                <a:cs typeface="Times New Roman" panose="02020603050405020304" pitchFamily="18" charset="0"/>
              </a:endParaRPr>
            </a:p>
          </p:txBody>
        </p:sp>
      </p:grpSp>
      <p:sp>
        <p:nvSpPr>
          <p:cNvPr id="8" name="矩形 7"/>
          <p:cNvSpPr/>
          <p:nvPr/>
        </p:nvSpPr>
        <p:spPr>
          <a:xfrm>
            <a:off x="2633748" y="162418"/>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参数详解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633747" y="910059"/>
            <a:ext cx="6571761" cy="5493812"/>
          </a:xfrm>
          <a:prstGeom prst="rect">
            <a:avLst/>
          </a:prstGeom>
        </p:spPr>
        <p:txBody>
          <a:bodyPr wrap="square">
            <a:spAutoFit/>
          </a:bodyPr>
          <a:lstStyle/>
          <a:p>
            <a:pPr algn="just">
              <a:lnSpc>
                <a:spcPct val="150000"/>
              </a:lnSpc>
              <a:spcAft>
                <a:spcPts val="0"/>
              </a:spcAft>
            </a:pPr>
            <a:r>
              <a:rPr lang="zh-CN" altLang="zh-CN" b="1" kern="100" dirty="0">
                <a:latin typeface="微软雅黑" panose="020B0503020204020204" pitchFamily="34" charset="-122"/>
                <a:ea typeface="微软雅黑" panose="020B0503020204020204" pitchFamily="34" charset="-122"/>
                <a:cs typeface="宋体" panose="02010600030101010101" pitchFamily="2" charset="-122"/>
              </a:rPr>
              <a:t>文字高度</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：设置文字的高度缩放比例。</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b="1" kern="100" dirty="0">
                <a:latin typeface="微软雅黑" panose="020B0503020204020204" pitchFamily="34" charset="-122"/>
                <a:ea typeface="微软雅黑" panose="020B0503020204020204" pitchFamily="34" charset="-122"/>
                <a:cs typeface="宋体" panose="02010600030101010101" pitchFamily="2" charset="-122"/>
              </a:rPr>
              <a:t>文字宽度</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：设置文字的宽度缩放比例。</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b="1" kern="100" dirty="0">
                <a:latin typeface="微软雅黑" panose="020B0503020204020204" pitchFamily="34" charset="-122"/>
                <a:ea typeface="微软雅黑" panose="020B0503020204020204" pitchFamily="34" charset="-122"/>
                <a:cs typeface="宋体" panose="02010600030101010101" pitchFamily="2" charset="-122"/>
              </a:rPr>
              <a:t>文字基线</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：设置文字的基线。</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b="1" kern="100" dirty="0">
                <a:latin typeface="微软雅黑" panose="020B0503020204020204" pitchFamily="34" charset="-122"/>
                <a:ea typeface="微软雅黑" panose="020B0503020204020204" pitchFamily="34" charset="-122"/>
                <a:cs typeface="宋体" panose="02010600030101010101" pitchFamily="2" charset="-122"/>
              </a:rPr>
              <a:t>比例间距</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：设置中文或日文字符的比例间距。</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b="1" kern="100" dirty="0">
                <a:latin typeface="微软雅黑" panose="020B0503020204020204" pitchFamily="34" charset="-122"/>
                <a:ea typeface="微软雅黑" panose="020B0503020204020204" pitchFamily="34" charset="-122"/>
                <a:cs typeface="宋体" panose="02010600030101010101" pitchFamily="2" charset="-122"/>
              </a:rPr>
              <a:t>文本粗体</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：将文本设置为粗体。</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b="1" kern="100" dirty="0">
                <a:latin typeface="微软雅黑" panose="020B0503020204020204" pitchFamily="34" charset="-122"/>
                <a:ea typeface="微软雅黑" panose="020B0503020204020204" pitchFamily="34" charset="-122"/>
                <a:cs typeface="宋体" panose="02010600030101010101" pitchFamily="2" charset="-122"/>
              </a:rPr>
              <a:t>文本斜体</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：将文本设置为斜体。</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b="1" kern="100" dirty="0">
                <a:latin typeface="微软雅黑" panose="020B0503020204020204" pitchFamily="34" charset="-122"/>
                <a:ea typeface="微软雅黑" panose="020B0503020204020204" pitchFamily="34" charset="-122"/>
                <a:cs typeface="宋体" panose="02010600030101010101" pitchFamily="2" charset="-122"/>
              </a:rPr>
              <a:t>强制大写</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：强制将所有文本变成大写。</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b="1" kern="100" dirty="0">
                <a:latin typeface="微软雅黑" panose="020B0503020204020204" pitchFamily="34" charset="-122"/>
                <a:ea typeface="微软雅黑" panose="020B0503020204020204" pitchFamily="34" charset="-122"/>
                <a:cs typeface="宋体" panose="02010600030101010101" pitchFamily="2" charset="-122"/>
              </a:rPr>
              <a:t>强制大写但区分大小</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：输入的文本强制转化成大写，但是对小写字符采取较小的尺寸进行显示。</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b="1" kern="100" dirty="0">
                <a:latin typeface="微软雅黑" panose="020B0503020204020204" pitchFamily="34" charset="-122"/>
                <a:ea typeface="微软雅黑" panose="020B0503020204020204" pitchFamily="34" charset="-122"/>
                <a:cs typeface="宋体" panose="02010600030101010101" pitchFamily="2" charset="-122"/>
              </a:rPr>
              <a:t>文字上下标</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：设置文字的上下标，适用于制作一些数学单位。</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除了字符面板，相应的还有段落面板，如果找不到面板，可以执行上方的“窗口</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段落”命令，可打开“段落”面板，如图</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7-29</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 name="图片 9"/>
          <p:cNvPicPr/>
          <p:nvPr/>
        </p:nvPicPr>
        <p:blipFill>
          <a:blip r:embed="rId2">
            <a:extLst>
              <a:ext uri="{28A0092B-C50C-407E-A947-70E740481C1C}">
                <a14:useLocalDpi xmlns:a14="http://schemas.microsoft.com/office/drawing/2010/main" val="0"/>
              </a:ext>
            </a:extLst>
          </a:blip>
          <a:srcRect/>
          <a:stretch>
            <a:fillRect/>
          </a:stretch>
        </p:blipFill>
        <p:spPr>
          <a:xfrm>
            <a:off x="7976713" y="794068"/>
            <a:ext cx="4000134" cy="2236003"/>
          </a:xfrm>
          <a:prstGeom prst="rect">
            <a:avLst/>
          </a:prstGeom>
          <a:noFill/>
          <a:ln>
            <a:noFill/>
          </a:ln>
        </p:spPr>
      </p:pic>
      <p:sp>
        <p:nvSpPr>
          <p:cNvPr id="11" name="矩形 10"/>
          <p:cNvSpPr/>
          <p:nvPr/>
        </p:nvSpPr>
        <p:spPr>
          <a:xfrm>
            <a:off x="9205509" y="3030071"/>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7-29</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763561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6"/>
          <p:cNvSpPr/>
          <p:nvPr>
            <p:custDataLst>
              <p:tags r:id="rId1"/>
            </p:custDataLst>
          </p:nvPr>
        </p:nvSpPr>
        <p:spPr>
          <a:xfrm>
            <a:off x="2600222" y="1114896"/>
            <a:ext cx="9251117" cy="507069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35858" y="1082625"/>
            <a:ext cx="2455208" cy="1384995"/>
            <a:chOff x="-35858" y="1457253"/>
            <a:chExt cx="2455208" cy="1384995"/>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858" y="1457253"/>
              <a:ext cx="2368029" cy="1384995"/>
            </a:xfrm>
            <a:prstGeom prst="rect">
              <a:avLst/>
            </a:prstGeom>
          </p:spPr>
          <p:txBody>
            <a:bodyPr wrap="square">
              <a:spAutoFit/>
            </a:bodyPr>
            <a:lstStyle/>
            <a:p>
              <a:pPr>
                <a:lnSpc>
                  <a:spcPct val="150000"/>
                </a:lnSpc>
                <a:spcAft>
                  <a:spcPts val="0"/>
                </a:spcAft>
              </a:pPr>
              <a:r>
                <a:rPr lang="zh-CN" altLang="en-US" sz="2800" b="1" kern="100" dirty="0" smtClean="0">
                  <a:solidFill>
                    <a:schemeClr val="bg1"/>
                  </a:solidFill>
                  <a:latin typeface="+mn-ea"/>
                  <a:cs typeface="Times New Roman" panose="02020603050405020304" pitchFamily="18" charset="0"/>
                </a:rPr>
                <a:t>“字符”和“段落”面板</a:t>
              </a:r>
              <a:endParaRPr lang="en-US" altLang="zh-CN" sz="2800" b="1" kern="100" dirty="0" smtClean="0">
                <a:solidFill>
                  <a:schemeClr val="bg1"/>
                </a:solidFill>
                <a:effectLst/>
                <a:latin typeface="+mn-ea"/>
                <a:cs typeface="Times New Roman" panose="02020603050405020304" pitchFamily="18" charset="0"/>
              </a:endParaRPr>
            </a:p>
          </p:txBody>
        </p:sp>
      </p:grpSp>
      <p:sp>
        <p:nvSpPr>
          <p:cNvPr id="8" name="矩形 7"/>
          <p:cNvSpPr/>
          <p:nvPr/>
        </p:nvSpPr>
        <p:spPr>
          <a:xfrm>
            <a:off x="2633748" y="162418"/>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参数详解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626874" y="1107281"/>
            <a:ext cx="6510253" cy="5078313"/>
          </a:xfrm>
          <a:prstGeom prst="rect">
            <a:avLst/>
          </a:prstGeom>
        </p:spPr>
        <p:txBody>
          <a:bodyPr wrap="square">
            <a:spAutoFit/>
          </a:bodyPr>
          <a:lstStyle/>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对齐文本</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：分别为文本居左，居中及居右对齐。</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最后一行对齐</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：分别为最后一行文本居左、居中及居右对齐，并且强制两边对齐。</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两端对齐</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：强制文本两边对齐。</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缩进左边距</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：设置文本的左侧缩进量。</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缩进右边距</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：设置文本的右侧缩进量。</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段前添动加空格</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：设置段前间距。</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段后添加空格</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：设置段末间距。</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首行缩进</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：设置段落的首行缩进量。</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2160246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3528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 name="文本框 2"/>
          <p:cNvSpPr txBox="1"/>
          <p:nvPr/>
        </p:nvSpPr>
        <p:spPr>
          <a:xfrm>
            <a:off x="930042" y="2606075"/>
            <a:ext cx="1492716" cy="830997"/>
          </a:xfrm>
          <a:prstGeom prst="rect">
            <a:avLst/>
          </a:prstGeom>
          <a:noFill/>
        </p:spPr>
        <p:txBody>
          <a:bodyPr wrap="none" rtlCol="0">
            <a:spAutoFit/>
          </a:bodyPr>
          <a:lstStyle/>
          <a:p>
            <a:pPr algn="ctr"/>
            <a:r>
              <a:rPr lang="zh-CN" altLang="en-US" sz="4800" b="1" spc="300" dirty="0">
                <a:solidFill>
                  <a:schemeClr val="bg1"/>
                </a:solidFill>
              </a:rPr>
              <a:t>目录</a:t>
            </a:r>
          </a:p>
        </p:txBody>
      </p:sp>
      <p:sp>
        <p:nvSpPr>
          <p:cNvPr id="7" name="文本框 6"/>
          <p:cNvSpPr txBox="1"/>
          <p:nvPr/>
        </p:nvSpPr>
        <p:spPr>
          <a:xfrm>
            <a:off x="808310" y="3554278"/>
            <a:ext cx="1736181" cy="400110"/>
          </a:xfrm>
          <a:prstGeom prst="rect">
            <a:avLst/>
          </a:prstGeom>
          <a:noFill/>
        </p:spPr>
        <p:txBody>
          <a:bodyPr wrap="none" rtlCol="0">
            <a:spAutoFit/>
          </a:bodyPr>
          <a:lstStyle/>
          <a:p>
            <a:pPr algn="ctr"/>
            <a:r>
              <a:rPr lang="en-US" altLang="zh-CN" sz="2000" spc="300" dirty="0">
                <a:solidFill>
                  <a:schemeClr val="bg1"/>
                </a:solidFill>
              </a:rPr>
              <a:t>CONTENT</a:t>
            </a:r>
            <a:endParaRPr lang="zh-CN" altLang="en-US" sz="2000" spc="300" dirty="0">
              <a:solidFill>
                <a:schemeClr val="bg1"/>
              </a:solidFill>
            </a:endParaRPr>
          </a:p>
        </p:txBody>
      </p:sp>
      <p:sp>
        <p:nvSpPr>
          <p:cNvPr id="5" name="文本框 4"/>
          <p:cNvSpPr txBox="1"/>
          <p:nvPr>
            <p:custDataLst>
              <p:tags r:id="rId2"/>
            </p:custDataLst>
          </p:nvPr>
        </p:nvSpPr>
        <p:spPr>
          <a:xfrm>
            <a:off x="5416593" y="1216300"/>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01</a:t>
            </a:r>
            <a:endParaRPr lang="zh-CN" altLang="en-US" sz="4400" b="1" spc="300" dirty="0">
              <a:solidFill>
                <a:schemeClr val="bg2">
                  <a:lumMod val="25000"/>
                </a:schemeClr>
              </a:solidFill>
            </a:endParaRPr>
          </a:p>
        </p:txBody>
      </p:sp>
      <p:sp>
        <p:nvSpPr>
          <p:cNvPr id="6" name="文本框 5"/>
          <p:cNvSpPr txBox="1"/>
          <p:nvPr>
            <p:custDataLst>
              <p:tags r:id="rId3"/>
            </p:custDataLst>
          </p:nvPr>
        </p:nvSpPr>
        <p:spPr>
          <a:xfrm>
            <a:off x="6565164" y="1209638"/>
            <a:ext cx="1980029" cy="523220"/>
          </a:xfrm>
          <a:prstGeom prst="rect">
            <a:avLst/>
          </a:prstGeom>
          <a:noFill/>
        </p:spPr>
        <p:txBody>
          <a:bodyPr wrap="none" rtlCol="0">
            <a:spAutoFit/>
          </a:bodyPr>
          <a:lstStyle/>
          <a:p>
            <a:r>
              <a:rPr lang="zh-CN" altLang="en-US" sz="2800" b="1" dirty="0">
                <a:solidFill>
                  <a:schemeClr val="bg2">
                    <a:lumMod val="25000"/>
                  </a:schemeClr>
                </a:solidFill>
              </a:rPr>
              <a:t>文</a:t>
            </a:r>
            <a:r>
              <a:rPr lang="zh-CN" altLang="en-US" sz="2800" b="1" dirty="0" smtClean="0">
                <a:solidFill>
                  <a:schemeClr val="bg2">
                    <a:lumMod val="25000"/>
                  </a:schemeClr>
                </a:solidFill>
              </a:rPr>
              <a:t>字的创建</a:t>
            </a:r>
            <a:endParaRPr lang="zh-CN" altLang="en-US" sz="2800" b="1" dirty="0">
              <a:solidFill>
                <a:schemeClr val="bg2">
                  <a:lumMod val="25000"/>
                </a:schemeClr>
              </a:solidFill>
            </a:endParaRPr>
          </a:p>
        </p:txBody>
      </p:sp>
      <p:sp>
        <p:nvSpPr>
          <p:cNvPr id="91" name="文本框 90"/>
          <p:cNvSpPr txBox="1"/>
          <p:nvPr>
            <p:custDataLst>
              <p:tags r:id="rId4"/>
            </p:custDataLst>
          </p:nvPr>
        </p:nvSpPr>
        <p:spPr>
          <a:xfrm>
            <a:off x="6565164" y="1715403"/>
            <a:ext cx="1646541" cy="276999"/>
          </a:xfrm>
          <a:prstGeom prst="rect">
            <a:avLst/>
          </a:prstGeom>
          <a:noFill/>
        </p:spPr>
        <p:txBody>
          <a:bodyPr wrap="none" rtlCol="0">
            <a:spAutoFit/>
          </a:bodyPr>
          <a:lstStyle/>
          <a:p>
            <a:r>
              <a:rPr lang="en-US" altLang="zh-CN" sz="1200" spc="300" dirty="0" smtClean="0">
                <a:solidFill>
                  <a:schemeClr val="bg2">
                    <a:lumMod val="25000"/>
                  </a:schemeClr>
                </a:solidFill>
              </a:rPr>
              <a:t>Creating Text</a:t>
            </a:r>
            <a:endParaRPr lang="en-US" altLang="zh-CN" sz="1200" spc="300" dirty="0">
              <a:solidFill>
                <a:schemeClr val="bg2">
                  <a:lumMod val="25000"/>
                </a:schemeClr>
              </a:solidFill>
            </a:endParaRPr>
          </a:p>
        </p:txBody>
      </p:sp>
      <p:sp>
        <p:nvSpPr>
          <p:cNvPr id="97" name="文本框 96"/>
          <p:cNvSpPr txBox="1"/>
          <p:nvPr>
            <p:custDataLst>
              <p:tags r:id="rId5"/>
            </p:custDataLst>
          </p:nvPr>
        </p:nvSpPr>
        <p:spPr>
          <a:xfrm>
            <a:off x="5416593" y="2507283"/>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02</a:t>
            </a:r>
            <a:endParaRPr lang="zh-CN" altLang="en-US" sz="4400" b="1" spc="300" dirty="0">
              <a:solidFill>
                <a:schemeClr val="bg2">
                  <a:lumMod val="25000"/>
                </a:schemeClr>
              </a:solidFill>
            </a:endParaRPr>
          </a:p>
        </p:txBody>
      </p:sp>
      <p:sp>
        <p:nvSpPr>
          <p:cNvPr id="99" name="文本框 98"/>
          <p:cNvSpPr txBox="1"/>
          <p:nvPr>
            <p:custDataLst>
              <p:tags r:id="rId6"/>
            </p:custDataLst>
          </p:nvPr>
        </p:nvSpPr>
        <p:spPr>
          <a:xfrm>
            <a:off x="6565164" y="2500621"/>
            <a:ext cx="1980029" cy="523220"/>
          </a:xfrm>
          <a:prstGeom prst="rect">
            <a:avLst/>
          </a:prstGeom>
          <a:noFill/>
        </p:spPr>
        <p:txBody>
          <a:bodyPr wrap="none" rtlCol="0">
            <a:spAutoFit/>
          </a:bodyPr>
          <a:lstStyle/>
          <a:p>
            <a:r>
              <a:rPr lang="zh-CN" altLang="en-US" sz="2800" b="1" dirty="0">
                <a:solidFill>
                  <a:schemeClr val="bg2">
                    <a:lumMod val="25000"/>
                  </a:schemeClr>
                </a:solidFill>
              </a:rPr>
              <a:t>文字</a:t>
            </a:r>
            <a:r>
              <a:rPr lang="zh-CN" altLang="en-US" sz="2800" b="1" dirty="0" smtClean="0">
                <a:solidFill>
                  <a:schemeClr val="bg2">
                    <a:lumMod val="25000"/>
                  </a:schemeClr>
                </a:solidFill>
              </a:rPr>
              <a:t>的属性</a:t>
            </a:r>
            <a:endParaRPr lang="zh-CN" altLang="en-US" sz="2800" b="1" dirty="0">
              <a:solidFill>
                <a:schemeClr val="bg2">
                  <a:lumMod val="25000"/>
                </a:schemeClr>
              </a:solidFill>
            </a:endParaRPr>
          </a:p>
        </p:txBody>
      </p:sp>
      <p:sp>
        <p:nvSpPr>
          <p:cNvPr id="100" name="文本框 99"/>
          <p:cNvSpPr txBox="1"/>
          <p:nvPr>
            <p:custDataLst>
              <p:tags r:id="rId7"/>
            </p:custDataLst>
          </p:nvPr>
        </p:nvSpPr>
        <p:spPr>
          <a:xfrm>
            <a:off x="6565164" y="3006386"/>
            <a:ext cx="1807739" cy="276999"/>
          </a:xfrm>
          <a:prstGeom prst="rect">
            <a:avLst/>
          </a:prstGeom>
          <a:noFill/>
        </p:spPr>
        <p:txBody>
          <a:bodyPr wrap="none" rtlCol="0">
            <a:spAutoFit/>
          </a:bodyPr>
          <a:lstStyle/>
          <a:p>
            <a:pPr algn="l"/>
            <a:r>
              <a:rPr lang="en-US" altLang="zh-CN" sz="1200" spc="300" dirty="0" smtClean="0">
                <a:solidFill>
                  <a:schemeClr val="bg2">
                    <a:lumMod val="25000"/>
                  </a:schemeClr>
                </a:solidFill>
              </a:rPr>
              <a:t>Text attributes</a:t>
            </a:r>
            <a:endParaRPr lang="en-US" altLang="zh-CN" sz="1200" spc="300" dirty="0">
              <a:solidFill>
                <a:schemeClr val="bg2">
                  <a:lumMod val="25000"/>
                </a:schemeClr>
              </a:solidFill>
            </a:endParaRPr>
          </a:p>
        </p:txBody>
      </p:sp>
      <p:sp>
        <p:nvSpPr>
          <p:cNvPr id="102" name="文本框 101"/>
          <p:cNvSpPr txBox="1"/>
          <p:nvPr>
            <p:custDataLst>
              <p:tags r:id="rId8"/>
            </p:custDataLst>
          </p:nvPr>
        </p:nvSpPr>
        <p:spPr>
          <a:xfrm>
            <a:off x="5416593" y="3830344"/>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03</a:t>
            </a:r>
            <a:endParaRPr lang="zh-CN" altLang="en-US" sz="4400" b="1" spc="300" dirty="0">
              <a:solidFill>
                <a:schemeClr val="bg2">
                  <a:lumMod val="25000"/>
                </a:schemeClr>
              </a:solidFill>
            </a:endParaRPr>
          </a:p>
        </p:txBody>
      </p:sp>
      <p:sp>
        <p:nvSpPr>
          <p:cNvPr id="104" name="文本框 103"/>
          <p:cNvSpPr txBox="1"/>
          <p:nvPr>
            <p:custDataLst>
              <p:tags r:id="rId9"/>
            </p:custDataLst>
          </p:nvPr>
        </p:nvSpPr>
        <p:spPr>
          <a:xfrm>
            <a:off x="6565265" y="3823904"/>
            <a:ext cx="2877185" cy="523220"/>
          </a:xfrm>
          <a:prstGeom prst="rect">
            <a:avLst/>
          </a:prstGeom>
          <a:noFill/>
        </p:spPr>
        <p:txBody>
          <a:bodyPr wrap="square" rtlCol="0">
            <a:spAutoFit/>
          </a:bodyPr>
          <a:lstStyle/>
          <a:p>
            <a:r>
              <a:rPr lang="zh-CN" altLang="en-US" sz="2800" b="1" dirty="0">
                <a:solidFill>
                  <a:schemeClr val="bg2">
                    <a:lumMod val="25000"/>
                  </a:schemeClr>
                </a:solidFill>
              </a:rPr>
              <a:t>文</a:t>
            </a:r>
            <a:r>
              <a:rPr lang="zh-CN" altLang="en-US" sz="2800" b="1" dirty="0" smtClean="0">
                <a:solidFill>
                  <a:schemeClr val="bg2">
                    <a:lumMod val="25000"/>
                  </a:schemeClr>
                </a:solidFill>
              </a:rPr>
              <a:t>字的动</a:t>
            </a:r>
            <a:r>
              <a:rPr lang="zh-CN" altLang="en-US" sz="2800" b="1" dirty="0">
                <a:solidFill>
                  <a:schemeClr val="bg2">
                    <a:lumMod val="25000"/>
                  </a:schemeClr>
                </a:solidFill>
              </a:rPr>
              <a:t>画</a:t>
            </a:r>
          </a:p>
        </p:txBody>
      </p:sp>
      <p:sp>
        <p:nvSpPr>
          <p:cNvPr id="20" name="文本框 19"/>
          <p:cNvSpPr txBox="1"/>
          <p:nvPr>
            <p:custDataLst>
              <p:tags r:id="rId10"/>
            </p:custDataLst>
          </p:nvPr>
        </p:nvSpPr>
        <p:spPr>
          <a:xfrm>
            <a:off x="6565164" y="4320720"/>
            <a:ext cx="2136226" cy="276999"/>
          </a:xfrm>
          <a:prstGeom prst="rect">
            <a:avLst/>
          </a:prstGeom>
          <a:noFill/>
        </p:spPr>
        <p:txBody>
          <a:bodyPr wrap="none" rtlCol="0">
            <a:spAutoFit/>
          </a:bodyPr>
          <a:lstStyle/>
          <a:p>
            <a:r>
              <a:rPr lang="en-US" altLang="zh-CN" sz="1200" spc="300" dirty="0" smtClean="0">
                <a:solidFill>
                  <a:schemeClr val="bg2">
                    <a:lumMod val="25000"/>
                  </a:schemeClr>
                </a:solidFill>
              </a:rPr>
              <a:t>Animation of Text</a:t>
            </a:r>
            <a:endParaRPr lang="en-US" altLang="zh-CN" sz="1200" spc="300" dirty="0">
              <a:solidFill>
                <a:schemeClr val="bg2">
                  <a:lumMod val="25000"/>
                </a:schemeClr>
              </a:solidFill>
            </a:endParaRPr>
          </a:p>
        </p:txBody>
      </p:sp>
      <p:sp>
        <p:nvSpPr>
          <p:cNvPr id="14" name="文本框 13"/>
          <p:cNvSpPr txBox="1"/>
          <p:nvPr>
            <p:custDataLst>
              <p:tags r:id="rId11"/>
            </p:custDataLst>
          </p:nvPr>
        </p:nvSpPr>
        <p:spPr>
          <a:xfrm>
            <a:off x="5360446" y="5202116"/>
            <a:ext cx="957314" cy="769441"/>
          </a:xfrm>
          <a:prstGeom prst="rect">
            <a:avLst/>
          </a:prstGeom>
          <a:noFill/>
        </p:spPr>
        <p:txBody>
          <a:bodyPr wrap="none" rtlCol="0">
            <a:spAutoFit/>
          </a:bodyPr>
          <a:lstStyle/>
          <a:p>
            <a:pPr algn="ctr"/>
            <a:r>
              <a:rPr lang="en-US" altLang="zh-CN" sz="4400" b="1" spc="300" dirty="0" smtClean="0">
                <a:solidFill>
                  <a:schemeClr val="bg2">
                    <a:lumMod val="25000"/>
                  </a:schemeClr>
                </a:solidFill>
              </a:rPr>
              <a:t>04</a:t>
            </a:r>
            <a:endParaRPr lang="zh-CN" altLang="en-US" sz="4400" b="1" spc="300" dirty="0">
              <a:solidFill>
                <a:schemeClr val="bg2">
                  <a:lumMod val="25000"/>
                </a:schemeClr>
              </a:solidFill>
            </a:endParaRPr>
          </a:p>
        </p:txBody>
      </p:sp>
      <p:sp>
        <p:nvSpPr>
          <p:cNvPr id="15" name="文本框 14"/>
          <p:cNvSpPr txBox="1"/>
          <p:nvPr>
            <p:custDataLst>
              <p:tags r:id="rId12"/>
            </p:custDataLst>
          </p:nvPr>
        </p:nvSpPr>
        <p:spPr>
          <a:xfrm>
            <a:off x="6511789" y="5115516"/>
            <a:ext cx="2877185" cy="521970"/>
          </a:xfrm>
          <a:prstGeom prst="rect">
            <a:avLst/>
          </a:prstGeom>
          <a:noFill/>
        </p:spPr>
        <p:txBody>
          <a:bodyPr wrap="square" rtlCol="0">
            <a:spAutoFit/>
          </a:bodyPr>
          <a:lstStyle/>
          <a:p>
            <a:r>
              <a:rPr lang="zh-CN" altLang="en-US" sz="2800" b="1">
                <a:solidFill>
                  <a:schemeClr val="bg2">
                    <a:lumMod val="25000"/>
                  </a:schemeClr>
                </a:solidFill>
              </a:rPr>
              <a:t>课后习题</a:t>
            </a:r>
            <a:endParaRPr lang="zh-CN" altLang="en-US" sz="2800" b="1" dirty="0">
              <a:solidFill>
                <a:schemeClr val="bg2">
                  <a:lumMod val="25000"/>
                </a:schemeClr>
              </a:solidFill>
            </a:endParaRPr>
          </a:p>
        </p:txBody>
      </p:sp>
      <p:sp>
        <p:nvSpPr>
          <p:cNvPr id="16" name="文本框 15"/>
          <p:cNvSpPr txBox="1"/>
          <p:nvPr>
            <p:custDataLst>
              <p:tags r:id="rId13"/>
            </p:custDataLst>
          </p:nvPr>
        </p:nvSpPr>
        <p:spPr>
          <a:xfrm>
            <a:off x="6511789" y="5694558"/>
            <a:ext cx="2447978" cy="276999"/>
          </a:xfrm>
          <a:prstGeom prst="rect">
            <a:avLst/>
          </a:prstGeom>
          <a:noFill/>
        </p:spPr>
        <p:txBody>
          <a:bodyPr wrap="none" rtlCol="0">
            <a:spAutoFit/>
          </a:bodyPr>
          <a:lstStyle/>
          <a:p>
            <a:r>
              <a:rPr lang="en-US" altLang="zh-CN" sz="1200" spc="300" dirty="0" smtClean="0">
                <a:solidFill>
                  <a:schemeClr val="bg2">
                    <a:lumMod val="25000"/>
                  </a:schemeClr>
                </a:solidFill>
              </a:rPr>
              <a:t>After class exercises</a:t>
            </a:r>
            <a:endParaRPr lang="en-US" altLang="zh-CN" sz="1200" spc="300" dirty="0">
              <a:solidFill>
                <a:schemeClr val="bg2">
                  <a:lumMod val="25000"/>
                </a:schemeClr>
              </a:solidFill>
            </a:endParaRPr>
          </a:p>
        </p:txBody>
      </p:sp>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858" y="1082625"/>
            <a:ext cx="2455208" cy="1384995"/>
            <a:chOff x="-35858" y="1457253"/>
            <a:chExt cx="2455208" cy="1384995"/>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858" y="1457253"/>
              <a:ext cx="2368029" cy="1384995"/>
            </a:xfrm>
            <a:prstGeom prst="rect">
              <a:avLst/>
            </a:prstGeom>
          </p:spPr>
          <p:txBody>
            <a:bodyPr wrap="square">
              <a:spAutoFit/>
            </a:bodyPr>
            <a:lstStyle/>
            <a:p>
              <a:pPr>
                <a:lnSpc>
                  <a:spcPct val="150000"/>
                </a:lnSpc>
                <a:spcAft>
                  <a:spcPts val="0"/>
                </a:spcAft>
              </a:pPr>
              <a:r>
                <a:rPr lang="zh-CN" altLang="en-US" sz="2800" b="1" kern="100" dirty="0" smtClean="0">
                  <a:solidFill>
                    <a:schemeClr val="bg1"/>
                  </a:solidFill>
                  <a:latin typeface="+mn-ea"/>
                  <a:cs typeface="Times New Roman" panose="02020603050405020304" pitchFamily="18" charset="0"/>
                </a:rPr>
                <a:t>“字符”和“段落”面板</a:t>
              </a:r>
              <a:endParaRPr lang="en-US" altLang="zh-CN" sz="2800" b="1" kern="100" dirty="0" smtClean="0">
                <a:solidFill>
                  <a:schemeClr val="bg1"/>
                </a:solidFill>
                <a:effectLst/>
                <a:latin typeface="+mn-ea"/>
                <a:cs typeface="Times New Roman" panose="02020603050405020304" pitchFamily="18" charset="0"/>
              </a:endParaRPr>
            </a:p>
          </p:txBody>
        </p:sp>
      </p:grpSp>
      <p:sp>
        <p:nvSpPr>
          <p:cNvPr id="8" name="矩形 7"/>
          <p:cNvSpPr/>
          <p:nvPr/>
        </p:nvSpPr>
        <p:spPr>
          <a:xfrm>
            <a:off x="2592601" y="436295"/>
            <a:ext cx="9079446" cy="2031325"/>
          </a:xfrm>
          <a:prstGeom prst="rect">
            <a:avLst/>
          </a:prstGeom>
        </p:spPr>
        <p:txBody>
          <a:bodyPr wrap="square">
            <a:spAutoFit/>
          </a:bodyPr>
          <a:lstStyle/>
          <a:p>
            <a:pPr algn="just">
              <a:lnSpc>
                <a:spcPct val="150000"/>
              </a:lnSpc>
              <a:spcAft>
                <a:spcPts val="0"/>
              </a:spcAft>
            </a:pPr>
            <a:r>
              <a:rPr lang="zh-CN" altLang="zh-CN" sz="2800" b="1"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技巧小贴士：</a:t>
            </a:r>
            <a:endParaRPr lang="zh-CN"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zh-CN" sz="28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如果当前的文字为“直排文字工具”创作出的文字，那么“段落”面板中的参数也会随之发生变化，如图</a:t>
            </a:r>
            <a:r>
              <a:rPr lang="en-US" altLang="zh-CN" sz="28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7-30</a:t>
            </a:r>
            <a:r>
              <a:rPr lang="zh-CN" altLang="zh-CN" sz="28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所示。</a:t>
            </a:r>
            <a:endParaRPr lang="zh-CN" altLang="en-US" sz="2800" dirty="0">
              <a:solidFill>
                <a:srgbClr val="FF0000"/>
              </a:solidFill>
              <a:latin typeface="微软雅黑" panose="020B0503020204020204" pitchFamily="34" charset="-122"/>
              <a:ea typeface="微软雅黑" panose="020B0503020204020204" pitchFamily="34" charset="-122"/>
            </a:endParaRPr>
          </a:p>
        </p:txBody>
      </p:sp>
      <p:pic>
        <p:nvPicPr>
          <p:cNvPr id="9" name="图片 8"/>
          <p:cNvPicPr/>
          <p:nvPr/>
        </p:nvPicPr>
        <p:blipFill>
          <a:blip r:embed="rId2">
            <a:extLst>
              <a:ext uri="{28A0092B-C50C-407E-A947-70E740481C1C}">
                <a14:useLocalDpi xmlns:a14="http://schemas.microsoft.com/office/drawing/2010/main" val="0"/>
              </a:ext>
            </a:extLst>
          </a:blip>
          <a:srcRect/>
          <a:stretch>
            <a:fillRect/>
          </a:stretch>
        </p:blipFill>
        <p:spPr>
          <a:xfrm>
            <a:off x="2592601" y="2655028"/>
            <a:ext cx="4890976" cy="2652078"/>
          </a:xfrm>
          <a:prstGeom prst="rect">
            <a:avLst/>
          </a:prstGeom>
          <a:noFill/>
          <a:ln>
            <a:noFill/>
          </a:ln>
        </p:spPr>
      </p:pic>
      <p:sp>
        <p:nvSpPr>
          <p:cNvPr id="10" name="矩形 9"/>
          <p:cNvSpPr/>
          <p:nvPr/>
        </p:nvSpPr>
        <p:spPr>
          <a:xfrm>
            <a:off x="4041799" y="5297293"/>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7-30</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5245425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a:t>
            </a:r>
            <a:r>
              <a:rPr lang="en-US" altLang="zh-CN" sz="2400" b="1" dirty="0">
                <a:solidFill>
                  <a:schemeClr val="bg1"/>
                </a:solidFill>
              </a:rPr>
              <a:t>3</a:t>
            </a:r>
            <a:endParaRPr lang="zh-CN" altLang="en-US" sz="2400" b="1" dirty="0">
              <a:solidFill>
                <a:schemeClr val="bg1"/>
              </a:solidFill>
            </a:endParaRPr>
          </a:p>
        </p:txBody>
      </p:sp>
      <p:sp>
        <p:nvSpPr>
          <p:cNvPr id="49" name="文本框 48"/>
          <p:cNvSpPr txBox="1"/>
          <p:nvPr/>
        </p:nvSpPr>
        <p:spPr>
          <a:xfrm>
            <a:off x="4772561" y="3013502"/>
            <a:ext cx="2646878" cy="830997"/>
          </a:xfrm>
          <a:prstGeom prst="rect">
            <a:avLst/>
          </a:prstGeom>
          <a:noFill/>
        </p:spPr>
        <p:txBody>
          <a:bodyPr wrap="none" rtlCol="0">
            <a:spAutoFit/>
          </a:bodyPr>
          <a:lstStyle/>
          <a:p>
            <a:pPr algn="ctr"/>
            <a:r>
              <a:rPr lang="zh-CN" altLang="en-US" sz="4800" b="1" dirty="0">
                <a:solidFill>
                  <a:schemeClr val="bg1"/>
                </a:solidFill>
              </a:rPr>
              <a:t>文字动画</a:t>
            </a:r>
            <a:endParaRPr lang="zh-CN" altLang="en-US" sz="4800" b="1" dirty="0">
              <a:solidFill>
                <a:schemeClr val="bg1"/>
              </a:solidFill>
            </a:endParaRP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28955988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26056" y="448235"/>
            <a:ext cx="9013935" cy="2264135"/>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000" dirty="0">
                <a:solidFill>
                  <a:schemeClr val="tx1"/>
                </a:solidFill>
              </a:rPr>
              <a:t>在</a:t>
            </a:r>
            <a:r>
              <a:rPr lang="en-US" altLang="zh-CN" sz="2000" dirty="0">
                <a:solidFill>
                  <a:schemeClr val="tx1"/>
                </a:solidFill>
              </a:rPr>
              <a:t>After Effects</a:t>
            </a:r>
            <a:r>
              <a:rPr lang="zh-CN" altLang="zh-CN" sz="2000" dirty="0">
                <a:solidFill>
                  <a:schemeClr val="tx1"/>
                </a:solidFill>
              </a:rPr>
              <a:t>中，还为文字图层提供了单独的文字动画制作方式，从而在特效制作中提供了更多的选择，也使得影片的画面更加鲜活、更具生命力，所表现出的效果也会更好。而常用的制作文字动画的方法主要有以下</a:t>
            </a:r>
            <a:r>
              <a:rPr lang="en-US" altLang="zh-CN" sz="2000" dirty="0">
                <a:solidFill>
                  <a:schemeClr val="tx1"/>
                </a:solidFill>
              </a:rPr>
              <a:t>3</a:t>
            </a:r>
            <a:r>
              <a:rPr lang="zh-CN" altLang="zh-CN" sz="2000" dirty="0">
                <a:solidFill>
                  <a:schemeClr val="tx1"/>
                </a:solidFill>
              </a:rPr>
              <a:t>种：</a:t>
            </a:r>
          </a:p>
          <a:p>
            <a:r>
              <a:rPr lang="zh-CN" altLang="zh-CN" sz="2000" dirty="0">
                <a:solidFill>
                  <a:schemeClr val="tx1"/>
                </a:solidFill>
              </a:rPr>
              <a:t>第</a:t>
            </a:r>
            <a:r>
              <a:rPr lang="en-US" altLang="zh-CN" sz="2000" dirty="0">
                <a:solidFill>
                  <a:schemeClr val="tx1"/>
                </a:solidFill>
              </a:rPr>
              <a:t>1</a:t>
            </a:r>
            <a:r>
              <a:rPr lang="zh-CN" altLang="zh-CN" sz="2000" dirty="0">
                <a:solidFill>
                  <a:schemeClr val="tx1"/>
                </a:solidFill>
              </a:rPr>
              <a:t>种：通过“源文本”属性制作动画。</a:t>
            </a:r>
          </a:p>
          <a:p>
            <a:r>
              <a:rPr lang="zh-CN" altLang="zh-CN" sz="2000" dirty="0">
                <a:solidFill>
                  <a:schemeClr val="tx1"/>
                </a:solidFill>
              </a:rPr>
              <a:t>第</a:t>
            </a:r>
            <a:r>
              <a:rPr lang="en-US" altLang="zh-CN" sz="2000" dirty="0">
                <a:solidFill>
                  <a:schemeClr val="tx1"/>
                </a:solidFill>
              </a:rPr>
              <a:t>2</a:t>
            </a:r>
            <a:r>
              <a:rPr lang="zh-CN" altLang="zh-CN" sz="2000" dirty="0">
                <a:solidFill>
                  <a:schemeClr val="tx1"/>
                </a:solidFill>
              </a:rPr>
              <a:t>种：将文字图层自带的基本动画与选择器相结合来制作单个文字动画或文本动画。</a:t>
            </a:r>
          </a:p>
          <a:p>
            <a:r>
              <a:rPr lang="zh-CN" altLang="zh-CN" sz="2000" dirty="0">
                <a:solidFill>
                  <a:schemeClr val="tx1"/>
                </a:solidFill>
              </a:rPr>
              <a:t>第</a:t>
            </a:r>
            <a:r>
              <a:rPr lang="en-US" altLang="zh-CN" sz="2000" dirty="0">
                <a:solidFill>
                  <a:schemeClr val="tx1"/>
                </a:solidFill>
              </a:rPr>
              <a:t>3</a:t>
            </a:r>
            <a:r>
              <a:rPr lang="zh-CN" altLang="zh-CN" sz="2000" dirty="0">
                <a:solidFill>
                  <a:schemeClr val="tx1"/>
                </a:solidFill>
              </a:rPr>
              <a:t>种：调用文本动画中的预设动画，然后再根据需要进行人性化修改。</a:t>
            </a:r>
          </a:p>
        </p:txBody>
      </p:sp>
      <p:sp>
        <p:nvSpPr>
          <p:cNvPr id="3" name="矩形: 圆角 12"/>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01796" y="857250"/>
            <a:ext cx="1415772" cy="461665"/>
          </a:xfrm>
          <a:prstGeom prst="rect">
            <a:avLst/>
          </a:prstGeom>
          <a:noFill/>
        </p:spPr>
        <p:txBody>
          <a:bodyPr wrap="none" rtlCol="0">
            <a:spAutoFit/>
          </a:bodyPr>
          <a:lstStyle/>
          <a:p>
            <a:pPr algn="ctr"/>
            <a:r>
              <a:rPr lang="zh-CN" altLang="en-US" sz="2400" b="1" dirty="0">
                <a:solidFill>
                  <a:schemeClr val="bg1"/>
                </a:solidFill>
              </a:rPr>
              <a:t>本节概论</a:t>
            </a:r>
          </a:p>
        </p:txBody>
      </p:sp>
      <p:sp>
        <p:nvSpPr>
          <p:cNvPr id="5" name="文本框 4"/>
          <p:cNvSpPr txBox="1"/>
          <p:nvPr/>
        </p:nvSpPr>
        <p:spPr>
          <a:xfrm>
            <a:off x="412977" y="3840182"/>
            <a:ext cx="1658711" cy="830997"/>
          </a:xfrm>
          <a:prstGeom prst="rect">
            <a:avLst/>
          </a:prstGeom>
          <a:noFill/>
        </p:spPr>
        <p:txBody>
          <a:bodyPr wrap="square" rtlCol="0">
            <a:spAutoFit/>
          </a:bodyPr>
          <a:lstStyle/>
          <a:p>
            <a:pPr algn="ctr"/>
            <a:r>
              <a:rPr lang="zh-CN" altLang="zh-CN" sz="2400" dirty="0"/>
              <a:t>本节知识思维导图：</a:t>
            </a:r>
            <a:endParaRPr lang="zh-CN" altLang="en-US" sz="3200" dirty="0">
              <a:solidFill>
                <a:schemeClr val="tx1">
                  <a:lumMod val="75000"/>
                  <a:lumOff val="25000"/>
                </a:schemeClr>
              </a:solidFill>
            </a:endParaRPr>
          </a:p>
        </p:txBody>
      </p:sp>
      <p:sp>
        <p:nvSpPr>
          <p:cNvPr id="6" name="等腰三角形 5"/>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p:extLst>
              <p:ext uri="{D42A27DB-BD31-4B8C-83A1-F6EECF244321}">
                <p14:modId xmlns:p14="http://schemas.microsoft.com/office/powerpoint/2010/main" val="2023883244"/>
              </p:ext>
            </p:extLst>
          </p:nvPr>
        </p:nvGraphicFramePr>
        <p:xfrm>
          <a:off x="2726055" y="3047998"/>
          <a:ext cx="9013935" cy="3703320"/>
        </p:xfrm>
        <a:graphic>
          <a:graphicData uri="http://schemas.openxmlformats.org/drawingml/2006/table">
            <a:tbl>
              <a:tblPr firstRow="1" firstCol="1" bandRow="1">
                <a:tableStyleId>{5C22544A-7EE6-4342-B048-85BDC9FD1C3A}</a:tableStyleId>
              </a:tblPr>
              <a:tblGrid>
                <a:gridCol w="694908">
                  <a:extLst>
                    <a:ext uri="{9D8B030D-6E8A-4147-A177-3AD203B41FA5}">
                      <a16:colId xmlns:a16="http://schemas.microsoft.com/office/drawing/2014/main" val="3222713918"/>
                    </a:ext>
                  </a:extLst>
                </a:gridCol>
                <a:gridCol w="4014575">
                  <a:extLst>
                    <a:ext uri="{9D8B030D-6E8A-4147-A177-3AD203B41FA5}">
                      <a16:colId xmlns:a16="http://schemas.microsoft.com/office/drawing/2014/main" val="2940459404"/>
                    </a:ext>
                  </a:extLst>
                </a:gridCol>
                <a:gridCol w="2612850">
                  <a:extLst>
                    <a:ext uri="{9D8B030D-6E8A-4147-A177-3AD203B41FA5}">
                      <a16:colId xmlns:a16="http://schemas.microsoft.com/office/drawing/2014/main" val="1885225057"/>
                    </a:ext>
                  </a:extLst>
                </a:gridCol>
                <a:gridCol w="1691602">
                  <a:extLst>
                    <a:ext uri="{9D8B030D-6E8A-4147-A177-3AD203B41FA5}">
                      <a16:colId xmlns:a16="http://schemas.microsoft.com/office/drawing/2014/main" val="2187308643"/>
                    </a:ext>
                  </a:extLst>
                </a:gridCol>
              </a:tblGrid>
              <a:tr h="369219">
                <a:tc rowSpan="5">
                  <a:txBody>
                    <a:bodyPr/>
                    <a:lstStyle/>
                    <a:p>
                      <a:pPr algn="just">
                        <a:lnSpc>
                          <a:spcPct val="150000"/>
                        </a:lnSpc>
                        <a:spcAft>
                          <a:spcPts val="0"/>
                        </a:spcAft>
                      </a:pPr>
                      <a:r>
                        <a:rPr lang="en-US" sz="1800" kern="100" dirty="0">
                          <a:effectLst/>
                        </a:rPr>
                        <a:t> </a:t>
                      </a:r>
                      <a:endParaRPr lang="zh-CN" sz="1400" kern="100" dirty="0">
                        <a:effectLst/>
                      </a:endParaRPr>
                    </a:p>
                    <a:p>
                      <a:pPr algn="just">
                        <a:lnSpc>
                          <a:spcPct val="150000"/>
                        </a:lnSpc>
                        <a:spcAft>
                          <a:spcPts val="0"/>
                        </a:spcAft>
                      </a:pPr>
                      <a:r>
                        <a:rPr lang="en-US" sz="1800" kern="100" dirty="0">
                          <a:effectLst/>
                        </a:rPr>
                        <a:t> </a:t>
                      </a:r>
                      <a:endParaRPr lang="zh-CN" sz="1400" kern="100" dirty="0">
                        <a:effectLst/>
                      </a:endParaRPr>
                    </a:p>
                    <a:p>
                      <a:pPr algn="just">
                        <a:lnSpc>
                          <a:spcPct val="150000"/>
                        </a:lnSpc>
                        <a:spcAft>
                          <a:spcPts val="0"/>
                        </a:spcAft>
                      </a:pPr>
                      <a:r>
                        <a:rPr lang="zh-CN" sz="1800" kern="100" dirty="0">
                          <a:effectLst/>
                        </a:rPr>
                        <a:t>文</a:t>
                      </a:r>
                      <a:endParaRPr lang="zh-CN" sz="1400" kern="100" dirty="0">
                        <a:effectLst/>
                      </a:endParaRPr>
                    </a:p>
                    <a:p>
                      <a:pPr algn="just">
                        <a:lnSpc>
                          <a:spcPct val="150000"/>
                        </a:lnSpc>
                        <a:spcAft>
                          <a:spcPts val="0"/>
                        </a:spcAft>
                      </a:pPr>
                      <a:r>
                        <a:rPr lang="zh-CN" sz="1800" kern="100" dirty="0">
                          <a:effectLst/>
                        </a:rPr>
                        <a:t>字</a:t>
                      </a:r>
                      <a:endParaRPr lang="zh-CN" sz="1400" kern="100" dirty="0">
                        <a:effectLst/>
                      </a:endParaRPr>
                    </a:p>
                    <a:p>
                      <a:pPr algn="just">
                        <a:lnSpc>
                          <a:spcPct val="150000"/>
                        </a:lnSpc>
                        <a:spcAft>
                          <a:spcPts val="0"/>
                        </a:spcAft>
                      </a:pPr>
                      <a:r>
                        <a:rPr lang="zh-CN" sz="1800" kern="100" dirty="0">
                          <a:effectLst/>
                        </a:rPr>
                        <a:t>动</a:t>
                      </a:r>
                      <a:endParaRPr lang="zh-CN" sz="1400" kern="100" dirty="0">
                        <a:effectLst/>
                      </a:endParaRPr>
                    </a:p>
                    <a:p>
                      <a:pPr algn="just">
                        <a:lnSpc>
                          <a:spcPct val="150000"/>
                        </a:lnSpc>
                        <a:spcAft>
                          <a:spcPts val="0"/>
                        </a:spcAft>
                      </a:pPr>
                      <a:r>
                        <a:rPr lang="zh-CN" sz="1800" kern="100" dirty="0">
                          <a:effectLst/>
                        </a:rPr>
                        <a:t>画</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800" kern="100">
                          <a:effectLst/>
                        </a:rPr>
                        <a:t>分类</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800" kern="100">
                          <a:effectLst/>
                        </a:rPr>
                        <a:t>内容</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800" kern="100">
                          <a:effectLst/>
                        </a:rPr>
                        <a:t>重要性</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22819618"/>
                  </a:ext>
                </a:extLst>
              </a:tr>
              <a:tr h="781754">
                <a:tc vMerge="1">
                  <a:txBody>
                    <a:bodyPr/>
                    <a:lstStyle/>
                    <a:p>
                      <a:endParaRPr lang="zh-CN" altLang="en-US"/>
                    </a:p>
                  </a:txBody>
                  <a:tcPr/>
                </a:tc>
                <a:tc>
                  <a:txBody>
                    <a:bodyPr/>
                    <a:lstStyle/>
                    <a:p>
                      <a:pPr algn="just">
                        <a:lnSpc>
                          <a:spcPct val="150000"/>
                        </a:lnSpc>
                        <a:spcAft>
                          <a:spcPts val="0"/>
                        </a:spcAft>
                      </a:pPr>
                      <a:r>
                        <a:rPr lang="zh-CN" sz="1800" kern="100">
                          <a:effectLst/>
                        </a:rPr>
                        <a:t>“源文本”动画</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800" kern="100">
                          <a:effectLst/>
                        </a:rPr>
                        <a:t>掌握使用“源文本”制作动画</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800" kern="100">
                          <a:effectLst/>
                        </a:rPr>
                        <a:t>✮✮✮✮✮</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57151777"/>
                  </a:ext>
                </a:extLst>
              </a:tr>
              <a:tr h="781754">
                <a:tc vMerge="1">
                  <a:txBody>
                    <a:bodyPr/>
                    <a:lstStyle/>
                    <a:p>
                      <a:endParaRPr lang="zh-CN" altLang="en-US"/>
                    </a:p>
                  </a:txBody>
                  <a:tcPr/>
                </a:tc>
                <a:tc>
                  <a:txBody>
                    <a:bodyPr/>
                    <a:lstStyle/>
                    <a:p>
                      <a:pPr algn="just">
                        <a:lnSpc>
                          <a:spcPct val="150000"/>
                        </a:lnSpc>
                        <a:spcAft>
                          <a:spcPts val="0"/>
                        </a:spcAft>
                      </a:pPr>
                      <a:r>
                        <a:rPr lang="zh-CN" sz="1800" kern="100">
                          <a:effectLst/>
                        </a:rPr>
                        <a:t>“动画制作工具”动画</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800" kern="100">
                          <a:effectLst/>
                        </a:rPr>
                        <a:t>掌握使用“动画制作工具”功能制作动画</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800" kern="100">
                          <a:effectLst/>
                        </a:rPr>
                        <a:t>✮✮✮✮✮</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63485024"/>
                  </a:ext>
                </a:extLst>
              </a:tr>
              <a:tr h="781754">
                <a:tc vMerge="1">
                  <a:txBody>
                    <a:bodyPr/>
                    <a:lstStyle/>
                    <a:p>
                      <a:endParaRPr lang="zh-CN" altLang="en-US"/>
                    </a:p>
                  </a:txBody>
                  <a:tcPr/>
                </a:tc>
                <a:tc>
                  <a:txBody>
                    <a:bodyPr/>
                    <a:lstStyle/>
                    <a:p>
                      <a:pPr algn="just">
                        <a:lnSpc>
                          <a:spcPct val="150000"/>
                        </a:lnSpc>
                        <a:spcAft>
                          <a:spcPts val="0"/>
                        </a:spcAft>
                      </a:pPr>
                      <a:r>
                        <a:rPr lang="zh-CN" sz="1800" kern="100">
                          <a:effectLst/>
                        </a:rPr>
                        <a:t>路径动画文字</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800" kern="100">
                          <a:effectLst/>
                        </a:rPr>
                        <a:t>了解如何使用路径来制作动画文字</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800" kern="100">
                          <a:effectLst/>
                        </a:rPr>
                        <a:t>✮✮✮✮✮</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971320554"/>
                  </a:ext>
                </a:extLst>
              </a:tr>
              <a:tr h="781754">
                <a:tc vMerge="1">
                  <a:txBody>
                    <a:bodyPr/>
                    <a:lstStyle/>
                    <a:p>
                      <a:endParaRPr lang="zh-CN" altLang="en-US"/>
                    </a:p>
                  </a:txBody>
                  <a:tcPr/>
                </a:tc>
                <a:tc>
                  <a:txBody>
                    <a:bodyPr/>
                    <a:lstStyle/>
                    <a:p>
                      <a:pPr algn="just">
                        <a:lnSpc>
                          <a:spcPct val="150000"/>
                        </a:lnSpc>
                        <a:spcAft>
                          <a:spcPts val="0"/>
                        </a:spcAft>
                      </a:pPr>
                      <a:r>
                        <a:rPr lang="zh-CN" sz="1800" kern="100">
                          <a:effectLst/>
                        </a:rPr>
                        <a:t>预设的文字动画</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800" kern="100">
                          <a:effectLst/>
                        </a:rPr>
                        <a:t>掌握使用预设进行文字动画的制作</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800" kern="100" dirty="0">
                          <a:effectLst/>
                        </a:rPr>
                        <a:t>✮✮✮✮✮</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76938336"/>
                  </a:ext>
                </a:extLst>
              </a:tr>
            </a:tbl>
          </a:graphicData>
        </a:graphic>
      </p:graphicFrame>
    </p:spTree>
    <p:extLst>
      <p:ext uri="{BB962C8B-B14F-4D97-AF65-F5344CB8AC3E}">
        <p14:creationId xmlns:p14="http://schemas.microsoft.com/office/powerpoint/2010/main" val="208206894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6"/>
          <p:cNvSpPr/>
          <p:nvPr>
            <p:custDataLst>
              <p:tags r:id="rId1"/>
            </p:custDataLst>
          </p:nvPr>
        </p:nvSpPr>
        <p:spPr>
          <a:xfrm>
            <a:off x="2645848" y="369099"/>
            <a:ext cx="9385730" cy="397452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69200" y="970082"/>
            <a:ext cx="2250150" cy="1127739"/>
            <a:chOff x="169200" y="1595724"/>
            <a:chExt cx="2250150" cy="112773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文字节</a:t>
              </a:r>
              <a:r>
                <a:rPr lang="zh-CN" altLang="en-US" sz="2000" b="1" kern="100" dirty="0" smtClean="0">
                  <a:solidFill>
                    <a:schemeClr val="bg1"/>
                  </a:solidFill>
                  <a:latin typeface="+mn-ea"/>
                  <a:cs typeface="宋体" panose="02010600030101010101" pitchFamily="2" charset="-122"/>
                </a:rPr>
                <a:t>奏跳动</a:t>
              </a: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711115" y="373304"/>
            <a:ext cx="9320463" cy="3970318"/>
          </a:xfrm>
          <a:prstGeom prst="rect">
            <a:avLst/>
          </a:prstGeom>
        </p:spPr>
        <p:txBody>
          <a:bodyPr wrap="square">
            <a:spAutoFit/>
          </a:bodyPr>
          <a:lstStyle/>
          <a:p>
            <a:pPr algn="just">
              <a:lnSpc>
                <a:spcPct val="150000"/>
              </a:lnSpc>
              <a:spcAft>
                <a:spcPts val="0"/>
              </a:spcAft>
            </a:pPr>
            <a:r>
              <a:rPr lang="zh-CN" altLang="zh-CN" sz="2400" b="1" kern="100" dirty="0">
                <a:latin typeface="+mn-ea"/>
                <a:cs typeface="宋体" panose="02010600030101010101" pitchFamily="2" charset="-122"/>
              </a:rPr>
              <a:t>素材位置</a:t>
            </a:r>
            <a:r>
              <a:rPr lang="zh-CN" altLang="zh-CN" sz="2400" kern="100" dirty="0">
                <a:latin typeface="+mn-ea"/>
                <a:cs typeface="宋体" panose="02010600030101010101" pitchFamily="2" charset="-122"/>
              </a:rPr>
              <a:t> 实例文件</a:t>
            </a:r>
            <a:r>
              <a:rPr lang="en-US" altLang="zh-CN" sz="2400" kern="100" dirty="0">
                <a:latin typeface="+mn-ea"/>
                <a:cs typeface="Times New Roman" panose="02020603050405020304" pitchFamily="18" charset="0"/>
              </a:rPr>
              <a:t>&gt;CH07&gt;</a:t>
            </a:r>
            <a:r>
              <a:rPr lang="zh-CN" altLang="zh-CN" sz="2400" kern="100" dirty="0">
                <a:latin typeface="+mn-ea"/>
                <a:cs typeface="宋体" panose="02010600030101010101" pitchFamily="2" charset="-122"/>
              </a:rPr>
              <a:t>课堂案例——文字节奏跳动</a:t>
            </a:r>
            <a:r>
              <a:rPr lang="en-US" altLang="zh-CN" sz="2400" kern="100" dirty="0">
                <a:latin typeface="+mn-ea"/>
                <a:cs typeface="Times New Roman" panose="02020603050405020304" pitchFamily="18" charset="0"/>
              </a:rPr>
              <a:t>&gt;</a:t>
            </a:r>
            <a:r>
              <a:rPr lang="zh-CN" altLang="zh-CN" sz="2400" kern="100" dirty="0">
                <a:latin typeface="+mn-ea"/>
                <a:cs typeface="宋体" panose="02010600030101010101" pitchFamily="2" charset="-122"/>
              </a:rPr>
              <a:t>（素材）</a:t>
            </a:r>
            <a:endParaRPr lang="zh-CN" altLang="zh-CN" kern="100" dirty="0">
              <a:latin typeface="+mn-ea"/>
              <a:cs typeface="Times New Roman" panose="02020603050405020304" pitchFamily="18" charset="0"/>
            </a:endParaRPr>
          </a:p>
          <a:p>
            <a:pPr algn="just">
              <a:lnSpc>
                <a:spcPct val="150000"/>
              </a:lnSpc>
              <a:spcAft>
                <a:spcPts val="0"/>
              </a:spcAft>
            </a:pPr>
            <a:r>
              <a:rPr lang="zh-CN" altLang="zh-CN" sz="2400" b="1" kern="100" dirty="0">
                <a:latin typeface="+mn-ea"/>
                <a:cs typeface="宋体" panose="02010600030101010101" pitchFamily="2" charset="-122"/>
              </a:rPr>
              <a:t>实例位置</a:t>
            </a:r>
            <a:r>
              <a:rPr lang="zh-CN" altLang="zh-CN" sz="2400" kern="100" dirty="0">
                <a:latin typeface="+mn-ea"/>
                <a:cs typeface="宋体" panose="02010600030101010101" pitchFamily="2" charset="-122"/>
              </a:rPr>
              <a:t> 实例文件</a:t>
            </a:r>
            <a:r>
              <a:rPr lang="en-US" altLang="zh-CN" sz="2400" kern="100" dirty="0">
                <a:latin typeface="+mn-ea"/>
                <a:cs typeface="Times New Roman" panose="02020603050405020304" pitchFamily="18" charset="0"/>
              </a:rPr>
              <a:t>&gt;CH07&gt;</a:t>
            </a:r>
            <a:r>
              <a:rPr lang="zh-CN" altLang="zh-CN" sz="2400" kern="100" dirty="0">
                <a:latin typeface="+mn-ea"/>
                <a:cs typeface="宋体" panose="02010600030101010101" pitchFamily="2" charset="-122"/>
              </a:rPr>
              <a:t>课堂案例——文字节奏跳动</a:t>
            </a:r>
            <a:r>
              <a:rPr lang="en-US" altLang="zh-CN" sz="2400" kern="100" dirty="0">
                <a:latin typeface="+mn-ea"/>
                <a:cs typeface="宋体" panose="02010600030101010101" pitchFamily="2" charset="-122"/>
              </a:rPr>
              <a:t>.</a:t>
            </a:r>
            <a:r>
              <a:rPr lang="en-US" altLang="zh-CN" sz="2400" kern="100" dirty="0">
                <a:latin typeface="+mn-ea"/>
                <a:cs typeface="Times New Roman" panose="02020603050405020304" pitchFamily="18" charset="0"/>
              </a:rPr>
              <a:t>aep</a:t>
            </a:r>
            <a:endParaRPr lang="zh-CN" altLang="zh-CN" kern="100" dirty="0">
              <a:latin typeface="+mn-ea"/>
              <a:cs typeface="Times New Roman" panose="02020603050405020304" pitchFamily="18" charset="0"/>
            </a:endParaRPr>
          </a:p>
          <a:p>
            <a:pPr algn="just">
              <a:lnSpc>
                <a:spcPct val="150000"/>
              </a:lnSpc>
              <a:spcAft>
                <a:spcPts val="0"/>
              </a:spcAft>
            </a:pPr>
            <a:r>
              <a:rPr lang="zh-CN" altLang="zh-CN" sz="2400" b="1" kern="100" dirty="0">
                <a:latin typeface="+mn-ea"/>
                <a:cs typeface="宋体" panose="02010600030101010101" pitchFamily="2" charset="-122"/>
              </a:rPr>
              <a:t>案例描述 </a:t>
            </a:r>
            <a:r>
              <a:rPr lang="zh-CN" altLang="zh-CN" sz="2400" kern="100" dirty="0">
                <a:latin typeface="+mn-ea"/>
                <a:cs typeface="宋体" panose="02010600030101010101" pitchFamily="2" charset="-122"/>
              </a:rPr>
              <a:t>在制作文字动画时，种类其实有很多，而往往需要在特定的需求里制作相应的文字效果，比如动感的文字，可以使画面更具有节奏感。本案将详细展示文字的节奏跳动动画的制作，最终的制作效果如图</a:t>
            </a:r>
            <a:r>
              <a:rPr lang="en-US" altLang="zh-CN" sz="2400" kern="100" dirty="0">
                <a:latin typeface="+mn-ea"/>
                <a:cs typeface="宋体" panose="02010600030101010101" pitchFamily="2" charset="-122"/>
              </a:rPr>
              <a:t>7-31</a:t>
            </a:r>
            <a:r>
              <a:rPr lang="zh-CN" altLang="zh-CN" sz="2400" kern="100" dirty="0">
                <a:latin typeface="+mn-ea"/>
                <a:cs typeface="宋体" panose="02010600030101010101" pitchFamily="2" charset="-122"/>
              </a:rPr>
              <a:t>所示。</a:t>
            </a:r>
            <a:endParaRPr lang="zh-CN" altLang="zh-CN" kern="100" dirty="0">
              <a:latin typeface="+mn-ea"/>
              <a:cs typeface="Times New Roman" panose="02020603050405020304" pitchFamily="18" charset="0"/>
            </a:endParaRPr>
          </a:p>
          <a:p>
            <a:pPr algn="just">
              <a:lnSpc>
                <a:spcPct val="150000"/>
              </a:lnSpc>
              <a:spcAft>
                <a:spcPts val="0"/>
              </a:spcAft>
            </a:pPr>
            <a:r>
              <a:rPr lang="zh-CN" altLang="zh-CN" sz="2400" b="1" kern="100" dirty="0">
                <a:latin typeface="+mn-ea"/>
                <a:cs typeface="宋体" panose="02010600030101010101" pitchFamily="2" charset="-122"/>
              </a:rPr>
              <a:t>难易指数</a:t>
            </a:r>
            <a:r>
              <a:rPr lang="zh-CN" altLang="zh-CN" sz="2400" kern="100" dirty="0">
                <a:latin typeface="+mn-ea"/>
                <a:cs typeface="宋体" panose="02010600030101010101" pitchFamily="2" charset="-122"/>
              </a:rPr>
              <a:t> ★★★★★</a:t>
            </a:r>
            <a:endParaRPr lang="zh-CN" altLang="zh-CN" kern="100" dirty="0">
              <a:effectLst/>
              <a:latin typeface="+mn-ea"/>
              <a:cs typeface="Times New Roman" panose="02020603050405020304" pitchFamily="18" charset="0"/>
            </a:endParaRPr>
          </a:p>
        </p:txBody>
      </p:sp>
      <p:pic>
        <p:nvPicPr>
          <p:cNvPr id="9" name="图片 8"/>
          <p:cNvPicPr/>
          <p:nvPr/>
        </p:nvPicPr>
        <p:blipFill>
          <a:blip r:embed="rId3"/>
          <a:stretch>
            <a:fillRect/>
          </a:stretch>
        </p:blipFill>
        <p:spPr>
          <a:xfrm>
            <a:off x="6632340" y="3557557"/>
            <a:ext cx="5222776" cy="2843243"/>
          </a:xfrm>
          <a:prstGeom prst="rect">
            <a:avLst/>
          </a:prstGeom>
        </p:spPr>
      </p:pic>
      <p:sp>
        <p:nvSpPr>
          <p:cNvPr id="11" name="矩形 10"/>
          <p:cNvSpPr/>
          <p:nvPr/>
        </p:nvSpPr>
        <p:spPr>
          <a:xfrm>
            <a:off x="5441659" y="4864379"/>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7-31</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116300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6"/>
          <p:cNvSpPr/>
          <p:nvPr>
            <p:custDataLst>
              <p:tags r:id="rId1"/>
            </p:custDataLst>
          </p:nvPr>
        </p:nvSpPr>
        <p:spPr>
          <a:xfrm>
            <a:off x="2714677" y="1014514"/>
            <a:ext cx="4023007" cy="5155577"/>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69200" y="970082"/>
            <a:ext cx="2250150" cy="1127739"/>
            <a:chOff x="169200" y="1595724"/>
            <a:chExt cx="2250150" cy="112773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文字节</a:t>
              </a:r>
              <a:r>
                <a:rPr lang="zh-CN" altLang="en-US" sz="2000" b="1" kern="100" dirty="0" smtClean="0">
                  <a:solidFill>
                    <a:schemeClr val="bg1"/>
                  </a:solidFill>
                  <a:latin typeface="+mn-ea"/>
                  <a:cs typeface="宋体" panose="02010600030101010101" pitchFamily="2" charset="-122"/>
                </a:rPr>
                <a:t>奏跳动</a:t>
              </a: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714677" y="226096"/>
            <a:ext cx="1826141" cy="743986"/>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903621" y="1091778"/>
            <a:ext cx="3449053" cy="5078313"/>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：启动</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After Effects2022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，导入学习资源中的“实例文件</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&gt;CH07&gt;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课堂案例——文字节奏跳动”文件，然后在“项目”面板中双击“文字节奏跳动”加载该合成，如图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7-32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 name="图片 9"/>
          <p:cNvPicPr/>
          <p:nvPr/>
        </p:nvPicPr>
        <p:blipFill>
          <a:blip r:embed="rId3"/>
          <a:stretch>
            <a:fillRect/>
          </a:stretch>
        </p:blipFill>
        <p:spPr>
          <a:xfrm>
            <a:off x="7819289" y="1014514"/>
            <a:ext cx="3602690" cy="4702127"/>
          </a:xfrm>
          <a:prstGeom prst="rect">
            <a:avLst/>
          </a:prstGeom>
        </p:spPr>
      </p:pic>
      <p:sp>
        <p:nvSpPr>
          <p:cNvPr id="12" name="矩形 11"/>
          <p:cNvSpPr/>
          <p:nvPr/>
        </p:nvSpPr>
        <p:spPr>
          <a:xfrm>
            <a:off x="8834653" y="5662260"/>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7-32</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5708581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6"/>
          <p:cNvSpPr/>
          <p:nvPr>
            <p:custDataLst>
              <p:tags r:id="rId1"/>
            </p:custDataLst>
          </p:nvPr>
        </p:nvSpPr>
        <p:spPr>
          <a:xfrm>
            <a:off x="2714677" y="1014513"/>
            <a:ext cx="5161997" cy="564430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3" name="组合 2"/>
          <p:cNvGrpSpPr/>
          <p:nvPr/>
        </p:nvGrpSpPr>
        <p:grpSpPr>
          <a:xfrm>
            <a:off x="169200" y="970082"/>
            <a:ext cx="2250150" cy="1127739"/>
            <a:chOff x="169200" y="1595724"/>
            <a:chExt cx="2250150" cy="1127739"/>
          </a:xfrm>
        </p:grpSpPr>
        <p:grpSp>
          <p:nvGrpSpPr>
            <p:cNvPr id="4" name="组合 3"/>
            <p:cNvGrpSpPr/>
            <p:nvPr/>
          </p:nvGrpSpPr>
          <p:grpSpPr>
            <a:xfrm>
              <a:off x="169200" y="1595724"/>
              <a:ext cx="2080947" cy="1127739"/>
              <a:chOff x="197436" y="1306286"/>
              <a:chExt cx="2080947" cy="1127739"/>
            </a:xfrm>
          </p:grpSpPr>
          <p:sp>
            <p:nvSpPr>
              <p:cNvPr id="7"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5" name="等腰三角形 4"/>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文字节</a:t>
              </a:r>
              <a:r>
                <a:rPr lang="zh-CN" altLang="en-US" sz="2000" b="1" kern="100" dirty="0" smtClean="0">
                  <a:solidFill>
                    <a:schemeClr val="bg1"/>
                  </a:solidFill>
                  <a:latin typeface="+mn-ea"/>
                  <a:cs typeface="宋体" panose="02010600030101010101" pitchFamily="2" charset="-122"/>
                </a:rPr>
                <a:t>奏跳动</a:t>
              </a:r>
              <a:endParaRPr lang="zh-CN" altLang="zh-CN" sz="1600" kern="100" dirty="0">
                <a:solidFill>
                  <a:schemeClr val="bg1"/>
                </a:solidFill>
                <a:effectLst/>
                <a:latin typeface="+mn-ea"/>
                <a:cs typeface="Times New Roman" panose="02020603050405020304" pitchFamily="18" charset="0"/>
              </a:endParaRPr>
            </a:p>
          </p:txBody>
        </p:sp>
      </p:grpSp>
      <p:sp>
        <p:nvSpPr>
          <p:cNvPr id="9" name="矩形 8"/>
          <p:cNvSpPr/>
          <p:nvPr/>
        </p:nvSpPr>
        <p:spPr>
          <a:xfrm>
            <a:off x="2714677" y="226096"/>
            <a:ext cx="1826141" cy="743986"/>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2883880" y="1091778"/>
            <a:ext cx="4800288" cy="5567037"/>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：在上方工具栏选择“横排文字工具”，随后在“合成”面板中输入“</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ABCDE</a:t>
            </a:r>
            <a:r>
              <a:rPr lang="zh-CN" altLang="zh-CN" sz="2400" kern="100" dirty="0">
                <a:latin typeface="微软雅黑" panose="020B0503020204020204" pitchFamily="34" charset="-122"/>
                <a:ea typeface="微软雅黑" panose="020B0503020204020204" pitchFamily="34" charset="-122"/>
                <a:cs typeface="Calibri" panose="020F0502020204030204" pitchFamily="34" charset="0"/>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（输入随意字符即可，此处用</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ABCDE</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作为演示），然后在“字符”面板中设置字体为“宋体”，填充颜色为“无”，描边颜色为（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179</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），字号为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150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像素，字符间距为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150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，描边宽度为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像素，如图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7-33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p:nvPr/>
        </p:nvPicPr>
        <p:blipFill>
          <a:blip r:embed="rId3"/>
          <a:stretch>
            <a:fillRect/>
          </a:stretch>
        </p:blipFill>
        <p:spPr>
          <a:xfrm>
            <a:off x="8409220" y="926563"/>
            <a:ext cx="3558191" cy="5153395"/>
          </a:xfrm>
          <a:prstGeom prst="rect">
            <a:avLst/>
          </a:prstGeom>
        </p:spPr>
      </p:pic>
    </p:spTree>
    <p:extLst>
      <p:ext uri="{BB962C8B-B14F-4D97-AF65-F5344CB8AC3E}">
        <p14:creationId xmlns:p14="http://schemas.microsoft.com/office/powerpoint/2010/main" val="228363917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6"/>
          <p:cNvSpPr/>
          <p:nvPr>
            <p:custDataLst>
              <p:tags r:id="rId1"/>
            </p:custDataLst>
          </p:nvPr>
        </p:nvSpPr>
        <p:spPr>
          <a:xfrm>
            <a:off x="2714678" y="1014514"/>
            <a:ext cx="4600522" cy="5340244"/>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3" name="组合 2"/>
          <p:cNvGrpSpPr/>
          <p:nvPr/>
        </p:nvGrpSpPr>
        <p:grpSpPr>
          <a:xfrm>
            <a:off x="169200" y="970082"/>
            <a:ext cx="2250150" cy="1127739"/>
            <a:chOff x="169200" y="1595724"/>
            <a:chExt cx="2250150" cy="1127739"/>
          </a:xfrm>
        </p:grpSpPr>
        <p:grpSp>
          <p:nvGrpSpPr>
            <p:cNvPr id="4" name="组合 3"/>
            <p:cNvGrpSpPr/>
            <p:nvPr/>
          </p:nvGrpSpPr>
          <p:grpSpPr>
            <a:xfrm>
              <a:off x="169200" y="1595724"/>
              <a:ext cx="2080947" cy="1127739"/>
              <a:chOff x="197436" y="1306286"/>
              <a:chExt cx="2080947" cy="1127739"/>
            </a:xfrm>
          </p:grpSpPr>
          <p:sp>
            <p:nvSpPr>
              <p:cNvPr id="7"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5" name="等腰三角形 4"/>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文字节</a:t>
              </a:r>
              <a:r>
                <a:rPr lang="zh-CN" altLang="en-US" sz="2000" b="1" kern="100" dirty="0" smtClean="0">
                  <a:solidFill>
                    <a:schemeClr val="bg1"/>
                  </a:solidFill>
                  <a:latin typeface="+mn-ea"/>
                  <a:cs typeface="宋体" panose="02010600030101010101" pitchFamily="2" charset="-122"/>
                </a:rPr>
                <a:t>奏跳动</a:t>
              </a:r>
              <a:endParaRPr lang="zh-CN" altLang="zh-CN" sz="1600" kern="100" dirty="0">
                <a:solidFill>
                  <a:schemeClr val="bg1"/>
                </a:solidFill>
                <a:effectLst/>
                <a:latin typeface="+mn-ea"/>
                <a:cs typeface="Times New Roman" panose="02020603050405020304" pitchFamily="18" charset="0"/>
              </a:endParaRPr>
            </a:p>
          </p:txBody>
        </p:sp>
      </p:grpSp>
      <p:sp>
        <p:nvSpPr>
          <p:cNvPr id="9" name="矩形 8"/>
          <p:cNvSpPr/>
          <p:nvPr/>
        </p:nvSpPr>
        <p:spPr>
          <a:xfrm>
            <a:off x="2714677" y="226096"/>
            <a:ext cx="1826141" cy="743986"/>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2883880" y="1212276"/>
            <a:ext cx="4254857" cy="5078313"/>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：选中刚才创建的文字层，随后展开文本图层的“文本”属性，单击“动画”按钮，并执行“不透明度”命令，然后设置该“不透明度”为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，接着将“动画制作工具</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范围选择器</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1&gt;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高级”下面的“平滑度”设置为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7-34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p:nvPr/>
        </p:nvPicPr>
        <p:blipFill>
          <a:blip r:embed="rId3"/>
          <a:stretch>
            <a:fillRect/>
          </a:stretch>
        </p:blipFill>
        <p:spPr>
          <a:xfrm>
            <a:off x="7938703" y="1082773"/>
            <a:ext cx="3531402" cy="4307374"/>
          </a:xfrm>
          <a:prstGeom prst="rect">
            <a:avLst/>
          </a:prstGeom>
        </p:spPr>
      </p:pic>
      <p:sp>
        <p:nvSpPr>
          <p:cNvPr id="12" name="矩形 11"/>
          <p:cNvSpPr/>
          <p:nvPr/>
        </p:nvSpPr>
        <p:spPr>
          <a:xfrm>
            <a:off x="9138385" y="5469107"/>
            <a:ext cx="1132041" cy="583814"/>
          </a:xfrm>
          <a:prstGeom prst="rect">
            <a:avLst/>
          </a:prstGeom>
        </p:spPr>
        <p:txBody>
          <a:bodyPr wrap="none">
            <a:spAutoFit/>
          </a:bodyPr>
          <a:lstStyle/>
          <a:p>
            <a:pPr algn="ctr">
              <a:lnSpc>
                <a:spcPct val="150000"/>
              </a:lnSpc>
              <a:spcAft>
                <a:spcPts val="0"/>
              </a:spcAft>
            </a:pPr>
            <a:r>
              <a:rPr lang="zh-CN" altLang="en-US" sz="2400" kern="100" dirty="0" smtClean="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smtClean="0">
                <a:latin typeface="等线" panose="02010600030101010101" pitchFamily="2" charset="-122"/>
                <a:ea typeface="宋体" panose="02010600030101010101" pitchFamily="2" charset="-122"/>
                <a:cs typeface="宋体" panose="02010600030101010101" pitchFamily="2" charset="-122"/>
              </a:rPr>
              <a:t>7-34</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3963872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6"/>
          <p:cNvSpPr/>
          <p:nvPr>
            <p:custDataLst>
              <p:tags r:id="rId1"/>
            </p:custDataLst>
          </p:nvPr>
        </p:nvSpPr>
        <p:spPr>
          <a:xfrm>
            <a:off x="2714677" y="970082"/>
            <a:ext cx="9316901" cy="312434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69200" y="970082"/>
            <a:ext cx="2250150" cy="1127739"/>
            <a:chOff x="169200" y="1595724"/>
            <a:chExt cx="2250150" cy="112773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文字节</a:t>
              </a:r>
              <a:r>
                <a:rPr lang="zh-CN" altLang="en-US" sz="2000" b="1" kern="100" dirty="0" smtClean="0">
                  <a:solidFill>
                    <a:schemeClr val="bg1"/>
                  </a:solidFill>
                  <a:latin typeface="+mn-ea"/>
                  <a:cs typeface="宋体" panose="02010600030101010101" pitchFamily="2" charset="-122"/>
                </a:rPr>
                <a:t>奏跳动</a:t>
              </a: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714677" y="226096"/>
            <a:ext cx="1826141" cy="743986"/>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714677" y="998471"/>
            <a:ext cx="9316902" cy="2862322"/>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：选择上一步操作的文本图层，然后再次展开“文本</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动画制作工具</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范围选择器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”属性组，接着在第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秒处激活“起始”关键帧，并且在“高级”选项中打开“随机排序”开关，同样激活“随机植入”的关键帧，最后在第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秒处设置“起始”为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100</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，设置“随机植入”为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7-35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p:nvPr/>
        </p:nvPicPr>
        <p:blipFill>
          <a:blip r:embed="rId3"/>
          <a:stretch>
            <a:fillRect/>
          </a:stretch>
        </p:blipFill>
        <p:spPr>
          <a:xfrm>
            <a:off x="3158949" y="4324125"/>
            <a:ext cx="8428355" cy="1541112"/>
          </a:xfrm>
          <a:prstGeom prst="rect">
            <a:avLst/>
          </a:prstGeom>
        </p:spPr>
      </p:pic>
      <p:sp>
        <p:nvSpPr>
          <p:cNvPr id="12" name="矩形 11"/>
          <p:cNvSpPr/>
          <p:nvPr/>
        </p:nvSpPr>
        <p:spPr>
          <a:xfrm>
            <a:off x="6658802" y="5865237"/>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7-35</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2804859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69200" y="970082"/>
            <a:ext cx="2250150" cy="1127739"/>
            <a:chOff x="169200" y="1595724"/>
            <a:chExt cx="2250150" cy="1127739"/>
          </a:xfrm>
        </p:grpSpPr>
        <p:grpSp>
          <p:nvGrpSpPr>
            <p:cNvPr id="4" name="组合 3"/>
            <p:cNvGrpSpPr/>
            <p:nvPr/>
          </p:nvGrpSpPr>
          <p:grpSpPr>
            <a:xfrm>
              <a:off x="169200" y="1595724"/>
              <a:ext cx="2080947" cy="1127739"/>
              <a:chOff x="197436" y="1306286"/>
              <a:chExt cx="2080947" cy="1127739"/>
            </a:xfrm>
          </p:grpSpPr>
          <p:sp>
            <p:nvSpPr>
              <p:cNvPr id="7"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5" name="等腰三角形 4"/>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文字节</a:t>
              </a:r>
              <a:r>
                <a:rPr lang="zh-CN" altLang="en-US" sz="2000" b="1" kern="100" dirty="0" smtClean="0">
                  <a:solidFill>
                    <a:schemeClr val="bg1"/>
                  </a:solidFill>
                  <a:latin typeface="+mn-ea"/>
                  <a:cs typeface="宋体" panose="02010600030101010101" pitchFamily="2" charset="-122"/>
                </a:rPr>
                <a:t>奏跳动</a:t>
              </a:r>
              <a:endParaRPr lang="zh-CN" altLang="zh-CN" sz="1600" kern="100" dirty="0">
                <a:solidFill>
                  <a:schemeClr val="bg1"/>
                </a:solidFill>
                <a:effectLst/>
                <a:latin typeface="+mn-ea"/>
                <a:cs typeface="Times New Roman" panose="02020603050405020304" pitchFamily="18" charset="0"/>
              </a:endParaRPr>
            </a:p>
          </p:txBody>
        </p:sp>
      </p:grpSp>
      <p:sp>
        <p:nvSpPr>
          <p:cNvPr id="9" name="矩形 8"/>
          <p:cNvSpPr/>
          <p:nvPr/>
        </p:nvSpPr>
        <p:spPr>
          <a:xfrm>
            <a:off x="2714677" y="226096"/>
            <a:ext cx="1826141" cy="743986"/>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1" name="组合 10"/>
          <p:cNvGrpSpPr/>
          <p:nvPr/>
        </p:nvGrpSpPr>
        <p:grpSpPr>
          <a:xfrm>
            <a:off x="2714676" y="970082"/>
            <a:ext cx="9316902" cy="3124349"/>
            <a:chOff x="2714676" y="970082"/>
            <a:chExt cx="9316902" cy="3124349"/>
          </a:xfrm>
        </p:grpSpPr>
        <p:sp>
          <p:nvSpPr>
            <p:cNvPr id="2" name="圆角矩形 6"/>
            <p:cNvSpPr/>
            <p:nvPr>
              <p:custDataLst>
                <p:tags r:id="rId1"/>
              </p:custDataLst>
            </p:nvPr>
          </p:nvSpPr>
          <p:spPr>
            <a:xfrm>
              <a:off x="2714677" y="970082"/>
              <a:ext cx="9316901" cy="312434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0" name="矩形 9"/>
            <p:cNvSpPr/>
            <p:nvPr/>
          </p:nvSpPr>
          <p:spPr>
            <a:xfrm>
              <a:off x="2714676" y="1091778"/>
              <a:ext cx="9188565" cy="2799805"/>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：设置文本图层的位置为（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540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278</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），然后将其复制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份，接着将最上面的文本图层的填充颜色设为白色，描边颜色设为无；将中间的文本图层的描边宽度设为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，将“位置”设为（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547</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286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），最后设置中间文字图层的轨道遮罩为“</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Alpha</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遮罩”，这时的</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个文本图层如图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7-36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12" name="图片 11"/>
          <p:cNvPicPr/>
          <p:nvPr/>
        </p:nvPicPr>
        <p:blipFill>
          <a:blip r:embed="rId3"/>
          <a:stretch>
            <a:fillRect/>
          </a:stretch>
        </p:blipFill>
        <p:spPr>
          <a:xfrm>
            <a:off x="3805295" y="4216127"/>
            <a:ext cx="7007325" cy="1686125"/>
          </a:xfrm>
          <a:prstGeom prst="rect">
            <a:avLst/>
          </a:prstGeom>
        </p:spPr>
      </p:pic>
      <p:sp>
        <p:nvSpPr>
          <p:cNvPr id="13" name="矩形 12"/>
          <p:cNvSpPr/>
          <p:nvPr/>
        </p:nvSpPr>
        <p:spPr>
          <a:xfrm>
            <a:off x="6107496" y="5902252"/>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7-36</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7713674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200" y="970082"/>
            <a:ext cx="2250150" cy="1127739"/>
            <a:chOff x="169200" y="1595724"/>
            <a:chExt cx="2250150" cy="112773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文字节</a:t>
              </a:r>
              <a:r>
                <a:rPr lang="zh-CN" altLang="en-US" sz="2000" b="1" kern="100" dirty="0" smtClean="0">
                  <a:solidFill>
                    <a:schemeClr val="bg1"/>
                  </a:solidFill>
                  <a:latin typeface="+mn-ea"/>
                  <a:cs typeface="宋体" panose="02010600030101010101" pitchFamily="2" charset="-122"/>
                </a:rPr>
                <a:t>奏跳动</a:t>
              </a: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714677" y="226096"/>
            <a:ext cx="1826141" cy="743986"/>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圆角矩形 6"/>
          <p:cNvSpPr/>
          <p:nvPr>
            <p:custDataLst>
              <p:tags r:id="rId1"/>
            </p:custDataLst>
          </p:nvPr>
        </p:nvSpPr>
        <p:spPr>
          <a:xfrm>
            <a:off x="2810930" y="1098418"/>
            <a:ext cx="3945518" cy="521176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2" name="矩形 11"/>
          <p:cNvSpPr/>
          <p:nvPr/>
        </p:nvSpPr>
        <p:spPr>
          <a:xfrm>
            <a:off x="2839165" y="1215827"/>
            <a:ext cx="3786223" cy="5078313"/>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：右键时间轴面板的空白区域，新建一个调整图层，并将其置于顶层，并且将效果中的“风格化</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发光”命令添加到调整图层中，将“发光”效果的“发光半径”设置为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4.0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，“发光强度”设置为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7-37</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3" name="图片 12"/>
          <p:cNvPicPr/>
          <p:nvPr/>
        </p:nvPicPr>
        <p:blipFill>
          <a:blip r:embed="rId3"/>
          <a:stretch>
            <a:fillRect/>
          </a:stretch>
        </p:blipFill>
        <p:spPr>
          <a:xfrm>
            <a:off x="7428865" y="1091778"/>
            <a:ext cx="3672272" cy="4715464"/>
          </a:xfrm>
          <a:prstGeom prst="rect">
            <a:avLst/>
          </a:prstGeom>
        </p:spPr>
      </p:pic>
      <p:sp>
        <p:nvSpPr>
          <p:cNvPr id="14" name="矩形 13"/>
          <p:cNvSpPr/>
          <p:nvPr/>
        </p:nvSpPr>
        <p:spPr>
          <a:xfrm>
            <a:off x="8778329" y="5976056"/>
            <a:ext cx="973344" cy="501932"/>
          </a:xfrm>
          <a:prstGeom prst="rect">
            <a:avLst/>
          </a:prstGeom>
        </p:spPr>
        <p:txBody>
          <a:bodyPr wrap="none">
            <a:spAutoFit/>
          </a:bodyPr>
          <a:lstStyle/>
          <a:p>
            <a:pPr algn="ctr">
              <a:lnSpc>
                <a:spcPct val="150000"/>
              </a:lnSpc>
              <a:spcAft>
                <a:spcPts val="0"/>
              </a:spcAft>
            </a:pPr>
            <a:r>
              <a:rPr lang="zh-CN" altLang="zh-CN" sz="2000" kern="100" dirty="0">
                <a:latin typeface="等线" panose="02010600030101010101" pitchFamily="2" charset="-122"/>
                <a:ea typeface="宋体" panose="02010600030101010101" pitchFamily="2" charset="-122"/>
                <a:cs typeface="宋体" panose="02010600030101010101" pitchFamily="2" charset="-122"/>
              </a:rPr>
              <a:t>图</a:t>
            </a:r>
            <a:r>
              <a:rPr lang="en-US" altLang="zh-CN" sz="2000" kern="100" dirty="0">
                <a:latin typeface="等线" panose="02010600030101010101" pitchFamily="2" charset="-122"/>
                <a:ea typeface="宋体" panose="02010600030101010101" pitchFamily="2" charset="-122"/>
                <a:cs typeface="宋体" panose="02010600030101010101" pitchFamily="2" charset="-122"/>
              </a:rPr>
              <a:t>7-37</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392346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1</a:t>
            </a:r>
            <a:endParaRPr lang="zh-CN" altLang="en-US" sz="2400" b="1" dirty="0">
              <a:solidFill>
                <a:schemeClr val="bg1"/>
              </a:solidFill>
            </a:endParaRPr>
          </a:p>
        </p:txBody>
      </p:sp>
      <p:sp>
        <p:nvSpPr>
          <p:cNvPr id="53" name="test_90790"/>
          <p:cNvSpPr/>
          <p:nvPr/>
        </p:nvSpPr>
        <p:spPr>
          <a:xfrm>
            <a:off x="5910565" y="4135899"/>
            <a:ext cx="370870" cy="480263"/>
          </a:xfrm>
          <a:custGeom>
            <a:avLst/>
            <a:gdLst>
              <a:gd name="connsiteX0" fmla="*/ 198712 w 469613"/>
              <a:gd name="connsiteY0" fmla="*/ 491417 h 608132"/>
              <a:gd name="connsiteX1" fmla="*/ 371809 w 469613"/>
              <a:gd name="connsiteY1" fmla="*/ 491417 h 608132"/>
              <a:gd name="connsiteX2" fmla="*/ 371809 w 469613"/>
              <a:gd name="connsiteY2" fmla="*/ 514068 h 608132"/>
              <a:gd name="connsiteX3" fmla="*/ 198712 w 469613"/>
              <a:gd name="connsiteY3" fmla="*/ 514068 h 608132"/>
              <a:gd name="connsiteX4" fmla="*/ 106118 w 469613"/>
              <a:gd name="connsiteY4" fmla="*/ 453480 h 608132"/>
              <a:gd name="connsiteX5" fmla="*/ 106118 w 469613"/>
              <a:gd name="connsiteY5" fmla="*/ 491461 h 608132"/>
              <a:gd name="connsiteX6" fmla="*/ 144037 w 469613"/>
              <a:gd name="connsiteY6" fmla="*/ 491461 h 608132"/>
              <a:gd name="connsiteX7" fmla="*/ 144037 w 469613"/>
              <a:gd name="connsiteY7" fmla="*/ 453480 h 608132"/>
              <a:gd name="connsiteX8" fmla="*/ 83479 w 469613"/>
              <a:gd name="connsiteY8" fmla="*/ 430872 h 608132"/>
              <a:gd name="connsiteX9" fmla="*/ 166676 w 469613"/>
              <a:gd name="connsiteY9" fmla="*/ 430872 h 608132"/>
              <a:gd name="connsiteX10" fmla="*/ 166676 w 469613"/>
              <a:gd name="connsiteY10" fmla="*/ 514069 h 608132"/>
              <a:gd name="connsiteX11" fmla="*/ 83479 w 469613"/>
              <a:gd name="connsiteY11" fmla="*/ 514069 h 608132"/>
              <a:gd name="connsiteX12" fmla="*/ 198712 w 469613"/>
              <a:gd name="connsiteY12" fmla="*/ 379077 h 608132"/>
              <a:gd name="connsiteX13" fmla="*/ 371809 w 469613"/>
              <a:gd name="connsiteY13" fmla="*/ 379077 h 608132"/>
              <a:gd name="connsiteX14" fmla="*/ 371809 w 469613"/>
              <a:gd name="connsiteY14" fmla="*/ 401728 h 608132"/>
              <a:gd name="connsiteX15" fmla="*/ 198712 w 469613"/>
              <a:gd name="connsiteY15" fmla="*/ 401728 h 608132"/>
              <a:gd name="connsiteX16" fmla="*/ 106118 w 469613"/>
              <a:gd name="connsiteY16" fmla="*/ 341222 h 608132"/>
              <a:gd name="connsiteX17" fmla="*/ 106118 w 469613"/>
              <a:gd name="connsiteY17" fmla="*/ 379109 h 608132"/>
              <a:gd name="connsiteX18" fmla="*/ 144037 w 469613"/>
              <a:gd name="connsiteY18" fmla="*/ 379109 h 608132"/>
              <a:gd name="connsiteX19" fmla="*/ 144037 w 469613"/>
              <a:gd name="connsiteY19" fmla="*/ 341222 h 608132"/>
              <a:gd name="connsiteX20" fmla="*/ 83479 w 469613"/>
              <a:gd name="connsiteY20" fmla="*/ 318602 h 608132"/>
              <a:gd name="connsiteX21" fmla="*/ 166676 w 469613"/>
              <a:gd name="connsiteY21" fmla="*/ 318602 h 608132"/>
              <a:gd name="connsiteX22" fmla="*/ 166676 w 469613"/>
              <a:gd name="connsiteY22" fmla="*/ 401728 h 608132"/>
              <a:gd name="connsiteX23" fmla="*/ 83479 w 469613"/>
              <a:gd name="connsiteY23" fmla="*/ 401728 h 608132"/>
              <a:gd name="connsiteX24" fmla="*/ 198712 w 469613"/>
              <a:gd name="connsiteY24" fmla="*/ 266878 h 608132"/>
              <a:gd name="connsiteX25" fmla="*/ 371809 w 469613"/>
              <a:gd name="connsiteY25" fmla="*/ 266878 h 608132"/>
              <a:gd name="connsiteX26" fmla="*/ 371809 w 469613"/>
              <a:gd name="connsiteY26" fmla="*/ 289459 h 608132"/>
              <a:gd name="connsiteX27" fmla="*/ 198712 w 469613"/>
              <a:gd name="connsiteY27" fmla="*/ 289459 h 608132"/>
              <a:gd name="connsiteX28" fmla="*/ 106118 w 469613"/>
              <a:gd name="connsiteY28" fmla="*/ 228870 h 608132"/>
              <a:gd name="connsiteX29" fmla="*/ 106118 w 469613"/>
              <a:gd name="connsiteY29" fmla="*/ 266851 h 608132"/>
              <a:gd name="connsiteX30" fmla="*/ 144037 w 469613"/>
              <a:gd name="connsiteY30" fmla="*/ 266851 h 608132"/>
              <a:gd name="connsiteX31" fmla="*/ 144037 w 469613"/>
              <a:gd name="connsiteY31" fmla="*/ 228870 h 608132"/>
              <a:gd name="connsiteX32" fmla="*/ 83479 w 469613"/>
              <a:gd name="connsiteY32" fmla="*/ 206262 h 608132"/>
              <a:gd name="connsiteX33" fmla="*/ 166676 w 469613"/>
              <a:gd name="connsiteY33" fmla="*/ 206262 h 608132"/>
              <a:gd name="connsiteX34" fmla="*/ 166676 w 469613"/>
              <a:gd name="connsiteY34" fmla="*/ 289459 h 608132"/>
              <a:gd name="connsiteX35" fmla="*/ 83479 w 469613"/>
              <a:gd name="connsiteY35" fmla="*/ 289459 h 608132"/>
              <a:gd name="connsiteX36" fmla="*/ 198712 w 469613"/>
              <a:gd name="connsiteY36" fmla="*/ 154609 h 608132"/>
              <a:gd name="connsiteX37" fmla="*/ 371809 w 469613"/>
              <a:gd name="connsiteY37" fmla="*/ 154609 h 608132"/>
              <a:gd name="connsiteX38" fmla="*/ 371809 w 469613"/>
              <a:gd name="connsiteY38" fmla="*/ 177260 h 608132"/>
              <a:gd name="connsiteX39" fmla="*/ 198712 w 469613"/>
              <a:gd name="connsiteY39" fmla="*/ 177260 h 608132"/>
              <a:gd name="connsiteX40" fmla="*/ 106118 w 469613"/>
              <a:gd name="connsiteY40" fmla="*/ 116672 h 608132"/>
              <a:gd name="connsiteX41" fmla="*/ 106118 w 469613"/>
              <a:gd name="connsiteY41" fmla="*/ 154653 h 608132"/>
              <a:gd name="connsiteX42" fmla="*/ 144037 w 469613"/>
              <a:gd name="connsiteY42" fmla="*/ 154653 h 608132"/>
              <a:gd name="connsiteX43" fmla="*/ 144037 w 469613"/>
              <a:gd name="connsiteY43" fmla="*/ 116672 h 608132"/>
              <a:gd name="connsiteX44" fmla="*/ 83479 w 469613"/>
              <a:gd name="connsiteY44" fmla="*/ 94064 h 608132"/>
              <a:gd name="connsiteX45" fmla="*/ 166676 w 469613"/>
              <a:gd name="connsiteY45" fmla="*/ 94064 h 608132"/>
              <a:gd name="connsiteX46" fmla="*/ 166676 w 469613"/>
              <a:gd name="connsiteY46" fmla="*/ 177261 h 608132"/>
              <a:gd name="connsiteX47" fmla="*/ 83479 w 469613"/>
              <a:gd name="connsiteY47" fmla="*/ 177261 h 608132"/>
              <a:gd name="connsiteX48" fmla="*/ 355493 w 469613"/>
              <a:gd name="connsiteY48" fmla="*/ 38545 h 608132"/>
              <a:gd name="connsiteX49" fmla="*/ 355493 w 469613"/>
              <a:gd name="connsiteY49" fmla="*/ 114053 h 608132"/>
              <a:gd name="connsiteX50" fmla="*/ 431007 w 469613"/>
              <a:gd name="connsiteY50" fmla="*/ 114053 h 608132"/>
              <a:gd name="connsiteX51" fmla="*/ 22643 w 469613"/>
              <a:gd name="connsiteY51" fmla="*/ 22607 h 608132"/>
              <a:gd name="connsiteX52" fmla="*/ 22643 w 469613"/>
              <a:gd name="connsiteY52" fmla="*/ 585525 h 608132"/>
              <a:gd name="connsiteX53" fmla="*/ 446970 w 469613"/>
              <a:gd name="connsiteY53" fmla="*/ 585525 h 608132"/>
              <a:gd name="connsiteX54" fmla="*/ 446970 w 469613"/>
              <a:gd name="connsiteY54" fmla="*/ 136660 h 608132"/>
              <a:gd name="connsiteX55" fmla="*/ 332850 w 469613"/>
              <a:gd name="connsiteY55" fmla="*/ 136660 h 608132"/>
              <a:gd name="connsiteX56" fmla="*/ 332850 w 469613"/>
              <a:gd name="connsiteY56" fmla="*/ 22607 h 608132"/>
              <a:gd name="connsiteX57" fmla="*/ 0 w 469613"/>
              <a:gd name="connsiteY57" fmla="*/ 0 h 608132"/>
              <a:gd name="connsiteX58" fmla="*/ 348813 w 469613"/>
              <a:gd name="connsiteY58" fmla="*/ 0 h 608132"/>
              <a:gd name="connsiteX59" fmla="*/ 469613 w 469613"/>
              <a:gd name="connsiteY59" fmla="*/ 120609 h 608132"/>
              <a:gd name="connsiteX60" fmla="*/ 469613 w 469613"/>
              <a:gd name="connsiteY60" fmla="*/ 608132 h 608132"/>
              <a:gd name="connsiteX61" fmla="*/ 0 w 469613"/>
              <a:gd name="connsiteY61" fmla="*/ 608132 h 608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69613" h="608132">
                <a:moveTo>
                  <a:pt x="198712" y="491417"/>
                </a:moveTo>
                <a:lnTo>
                  <a:pt x="371809" y="491417"/>
                </a:lnTo>
                <a:lnTo>
                  <a:pt x="371809" y="514068"/>
                </a:lnTo>
                <a:lnTo>
                  <a:pt x="198712" y="514068"/>
                </a:lnTo>
                <a:close/>
                <a:moveTo>
                  <a:pt x="106118" y="453480"/>
                </a:moveTo>
                <a:lnTo>
                  <a:pt x="106118" y="491461"/>
                </a:lnTo>
                <a:lnTo>
                  <a:pt x="144037" y="491461"/>
                </a:lnTo>
                <a:lnTo>
                  <a:pt x="144037" y="453480"/>
                </a:lnTo>
                <a:close/>
                <a:moveTo>
                  <a:pt x="83479" y="430872"/>
                </a:moveTo>
                <a:lnTo>
                  <a:pt x="166676" y="430872"/>
                </a:lnTo>
                <a:lnTo>
                  <a:pt x="166676" y="514069"/>
                </a:lnTo>
                <a:lnTo>
                  <a:pt x="83479" y="514069"/>
                </a:lnTo>
                <a:close/>
                <a:moveTo>
                  <a:pt x="198712" y="379077"/>
                </a:moveTo>
                <a:lnTo>
                  <a:pt x="371809" y="379077"/>
                </a:lnTo>
                <a:lnTo>
                  <a:pt x="371809" y="401728"/>
                </a:lnTo>
                <a:lnTo>
                  <a:pt x="198712" y="401728"/>
                </a:lnTo>
                <a:close/>
                <a:moveTo>
                  <a:pt x="106118" y="341222"/>
                </a:moveTo>
                <a:lnTo>
                  <a:pt x="106118" y="379109"/>
                </a:lnTo>
                <a:lnTo>
                  <a:pt x="144037" y="379109"/>
                </a:lnTo>
                <a:lnTo>
                  <a:pt x="144037" y="341222"/>
                </a:lnTo>
                <a:close/>
                <a:moveTo>
                  <a:pt x="83479" y="318602"/>
                </a:moveTo>
                <a:lnTo>
                  <a:pt x="166676" y="318602"/>
                </a:lnTo>
                <a:lnTo>
                  <a:pt x="166676" y="401728"/>
                </a:lnTo>
                <a:lnTo>
                  <a:pt x="83479" y="401728"/>
                </a:lnTo>
                <a:close/>
                <a:moveTo>
                  <a:pt x="198712" y="266878"/>
                </a:moveTo>
                <a:lnTo>
                  <a:pt x="371809" y="266878"/>
                </a:lnTo>
                <a:lnTo>
                  <a:pt x="371809" y="289459"/>
                </a:lnTo>
                <a:lnTo>
                  <a:pt x="198712" y="289459"/>
                </a:lnTo>
                <a:close/>
                <a:moveTo>
                  <a:pt x="106118" y="228870"/>
                </a:moveTo>
                <a:lnTo>
                  <a:pt x="106118" y="266851"/>
                </a:lnTo>
                <a:lnTo>
                  <a:pt x="144037" y="266851"/>
                </a:lnTo>
                <a:lnTo>
                  <a:pt x="144037" y="228870"/>
                </a:lnTo>
                <a:close/>
                <a:moveTo>
                  <a:pt x="83479" y="206262"/>
                </a:moveTo>
                <a:lnTo>
                  <a:pt x="166676" y="206262"/>
                </a:lnTo>
                <a:lnTo>
                  <a:pt x="166676" y="289459"/>
                </a:lnTo>
                <a:lnTo>
                  <a:pt x="83479" y="289459"/>
                </a:lnTo>
                <a:close/>
                <a:moveTo>
                  <a:pt x="198712" y="154609"/>
                </a:moveTo>
                <a:lnTo>
                  <a:pt x="371809" y="154609"/>
                </a:lnTo>
                <a:lnTo>
                  <a:pt x="371809" y="177260"/>
                </a:lnTo>
                <a:lnTo>
                  <a:pt x="198712" y="177260"/>
                </a:lnTo>
                <a:close/>
                <a:moveTo>
                  <a:pt x="106118" y="116672"/>
                </a:moveTo>
                <a:lnTo>
                  <a:pt x="106118" y="154653"/>
                </a:lnTo>
                <a:lnTo>
                  <a:pt x="144037" y="154653"/>
                </a:lnTo>
                <a:lnTo>
                  <a:pt x="144037" y="116672"/>
                </a:lnTo>
                <a:close/>
                <a:moveTo>
                  <a:pt x="83479" y="94064"/>
                </a:moveTo>
                <a:lnTo>
                  <a:pt x="166676" y="94064"/>
                </a:lnTo>
                <a:lnTo>
                  <a:pt x="166676" y="177261"/>
                </a:lnTo>
                <a:lnTo>
                  <a:pt x="83479" y="177261"/>
                </a:lnTo>
                <a:close/>
                <a:moveTo>
                  <a:pt x="355493" y="38545"/>
                </a:moveTo>
                <a:lnTo>
                  <a:pt x="355493" y="114053"/>
                </a:lnTo>
                <a:lnTo>
                  <a:pt x="431007" y="114053"/>
                </a:lnTo>
                <a:close/>
                <a:moveTo>
                  <a:pt x="22643" y="22607"/>
                </a:moveTo>
                <a:lnTo>
                  <a:pt x="22643" y="585525"/>
                </a:lnTo>
                <a:lnTo>
                  <a:pt x="446970" y="585525"/>
                </a:lnTo>
                <a:lnTo>
                  <a:pt x="446970" y="136660"/>
                </a:lnTo>
                <a:lnTo>
                  <a:pt x="332850" y="136660"/>
                </a:lnTo>
                <a:lnTo>
                  <a:pt x="332850" y="22607"/>
                </a:lnTo>
                <a:close/>
                <a:moveTo>
                  <a:pt x="0" y="0"/>
                </a:moveTo>
                <a:lnTo>
                  <a:pt x="348813" y="0"/>
                </a:lnTo>
                <a:lnTo>
                  <a:pt x="469613" y="120609"/>
                </a:lnTo>
                <a:lnTo>
                  <a:pt x="469613" y="608132"/>
                </a:lnTo>
                <a:lnTo>
                  <a:pt x="0" y="6081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文本框 2"/>
          <p:cNvSpPr txBox="1"/>
          <p:nvPr/>
        </p:nvSpPr>
        <p:spPr>
          <a:xfrm>
            <a:off x="4321938" y="3015185"/>
            <a:ext cx="4555958" cy="923330"/>
          </a:xfrm>
          <a:prstGeom prst="rect">
            <a:avLst/>
          </a:prstGeom>
          <a:noFill/>
        </p:spPr>
        <p:txBody>
          <a:bodyPr wrap="square" rtlCol="0">
            <a:spAutoFit/>
          </a:bodyPr>
          <a:lstStyle/>
          <a:p>
            <a:r>
              <a:rPr lang="zh-CN" altLang="en-US" sz="5400" b="1" dirty="0">
                <a:solidFill>
                  <a:schemeClr val="bg1"/>
                </a:solidFill>
              </a:rPr>
              <a:t>文</a:t>
            </a:r>
            <a:r>
              <a:rPr lang="zh-CN" altLang="en-US" sz="5400" b="1" dirty="0" smtClean="0">
                <a:solidFill>
                  <a:schemeClr val="bg1"/>
                </a:solidFill>
              </a:rPr>
              <a:t>字的创建</a:t>
            </a:r>
            <a:endParaRPr lang="zh-CN" altLang="en-US" sz="5400" b="1" dirty="0">
              <a:solidFill>
                <a:schemeClr val="bg1"/>
              </a:solidFill>
            </a:endParaRPr>
          </a:p>
        </p:txBody>
      </p:sp>
    </p:spTree>
    <p:custDataLst>
      <p:tags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200" y="970082"/>
            <a:ext cx="2250150" cy="1127739"/>
            <a:chOff x="169200" y="1595724"/>
            <a:chExt cx="2250150" cy="112773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文字节</a:t>
              </a:r>
              <a:r>
                <a:rPr lang="zh-CN" altLang="en-US" sz="2000" b="1" kern="100" dirty="0" smtClean="0">
                  <a:solidFill>
                    <a:schemeClr val="bg1"/>
                  </a:solidFill>
                  <a:latin typeface="+mn-ea"/>
                  <a:cs typeface="宋体" panose="02010600030101010101" pitchFamily="2" charset="-122"/>
                </a:rPr>
                <a:t>奏跳动</a:t>
              </a: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714677" y="226096"/>
            <a:ext cx="1826141" cy="743986"/>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6"/>
          <p:cNvSpPr/>
          <p:nvPr>
            <p:custDataLst>
              <p:tags r:id="rId1"/>
            </p:custDataLst>
          </p:nvPr>
        </p:nvSpPr>
        <p:spPr>
          <a:xfrm>
            <a:off x="2810930" y="1098418"/>
            <a:ext cx="3945518" cy="521176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0" name="矩形 9"/>
          <p:cNvSpPr/>
          <p:nvPr/>
        </p:nvSpPr>
        <p:spPr>
          <a:xfrm>
            <a:off x="2823124" y="1178628"/>
            <a:ext cx="3776315" cy="4459041"/>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07</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：将上一步中的“发光”效果在同一图层上复制两份，将第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份的“发光半径”改为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15.0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，“发光强度”改为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；将第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份的“发光半径”改为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80.0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，“发光强度”设为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7-38</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p:nvPr/>
        </p:nvPicPr>
        <p:blipFill>
          <a:blip r:embed="rId3"/>
          <a:stretch>
            <a:fillRect/>
          </a:stretch>
        </p:blipFill>
        <p:spPr>
          <a:xfrm>
            <a:off x="7317231" y="1178628"/>
            <a:ext cx="4730390" cy="4067139"/>
          </a:xfrm>
          <a:prstGeom prst="rect">
            <a:avLst/>
          </a:prstGeom>
        </p:spPr>
      </p:pic>
      <p:sp>
        <p:nvSpPr>
          <p:cNvPr id="12" name="矩形 11"/>
          <p:cNvSpPr/>
          <p:nvPr/>
        </p:nvSpPr>
        <p:spPr>
          <a:xfrm>
            <a:off x="9116406" y="5345796"/>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7-38</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0117685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200" y="970082"/>
            <a:ext cx="2250150" cy="1127739"/>
            <a:chOff x="169200" y="1595724"/>
            <a:chExt cx="2250150" cy="112773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文字节</a:t>
              </a:r>
              <a:r>
                <a:rPr lang="zh-CN" altLang="en-US" sz="2000" b="1" kern="100" dirty="0" smtClean="0">
                  <a:solidFill>
                    <a:schemeClr val="bg1"/>
                  </a:solidFill>
                  <a:latin typeface="+mn-ea"/>
                  <a:cs typeface="宋体" panose="02010600030101010101" pitchFamily="2" charset="-122"/>
                </a:rPr>
                <a:t>奏跳动</a:t>
              </a: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714677" y="226096"/>
            <a:ext cx="1826141" cy="743986"/>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6"/>
          <p:cNvSpPr/>
          <p:nvPr>
            <p:custDataLst>
              <p:tags r:id="rId1"/>
            </p:custDataLst>
          </p:nvPr>
        </p:nvSpPr>
        <p:spPr>
          <a:xfrm>
            <a:off x="2843014" y="1091778"/>
            <a:ext cx="8787512" cy="112203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0" name="矩形 9"/>
          <p:cNvSpPr/>
          <p:nvPr/>
        </p:nvSpPr>
        <p:spPr>
          <a:xfrm>
            <a:off x="3077482" y="1276444"/>
            <a:ext cx="8212505" cy="662554"/>
          </a:xfrm>
          <a:prstGeom prst="rect">
            <a:avLst/>
          </a:prstGeom>
        </p:spPr>
        <p:txBody>
          <a:bodyPr wrap="none">
            <a:spAutoFit/>
          </a:bodyPr>
          <a:lstStyle/>
          <a:p>
            <a:pPr algn="just">
              <a:lnSpc>
                <a:spcPct val="150000"/>
              </a:lnSpc>
              <a:spcAft>
                <a:spcPts val="0"/>
              </a:spcAft>
            </a:pPr>
            <a:r>
              <a:rPr lang="zh-CN" altLang="zh-CN" sz="2800" kern="100" dirty="0">
                <a:latin typeface="+mn-ea"/>
                <a:cs typeface="宋体" panose="02010600030101010101" pitchFamily="2" charset="-122"/>
              </a:rPr>
              <a:t>步骤</a:t>
            </a:r>
            <a:r>
              <a:rPr lang="en-US" altLang="zh-CN" sz="2800" kern="100" dirty="0">
                <a:latin typeface="+mn-ea"/>
                <a:cs typeface="宋体" panose="02010600030101010101" pitchFamily="2" charset="-122"/>
              </a:rPr>
              <a:t>08</a:t>
            </a:r>
            <a:r>
              <a:rPr lang="zh-CN" altLang="zh-CN" sz="2800" kern="100" dirty="0">
                <a:latin typeface="+mn-ea"/>
                <a:cs typeface="宋体" panose="02010600030101010101" pitchFamily="2" charset="-122"/>
              </a:rPr>
              <a:t>：渲染并输出动画，最终效果如图</a:t>
            </a:r>
            <a:r>
              <a:rPr lang="en-US" altLang="zh-CN" sz="2800" kern="100" dirty="0">
                <a:latin typeface="+mn-ea"/>
                <a:cs typeface="宋体" panose="02010600030101010101" pitchFamily="2" charset="-122"/>
              </a:rPr>
              <a:t>7-39</a:t>
            </a:r>
            <a:r>
              <a:rPr lang="zh-CN" altLang="zh-CN" sz="2800" kern="100" dirty="0">
                <a:latin typeface="+mn-ea"/>
                <a:cs typeface="宋体" panose="02010600030101010101" pitchFamily="2" charset="-122"/>
              </a:rPr>
              <a:t>所示</a:t>
            </a:r>
            <a:endParaRPr lang="zh-CN" altLang="zh-CN" sz="2000" kern="100" dirty="0">
              <a:effectLst/>
              <a:latin typeface="+mn-ea"/>
              <a:cs typeface="Times New Roman" panose="02020603050405020304" pitchFamily="18" charset="0"/>
            </a:endParaRPr>
          </a:p>
        </p:txBody>
      </p:sp>
      <p:pic>
        <p:nvPicPr>
          <p:cNvPr id="11" name="图片 10"/>
          <p:cNvPicPr/>
          <p:nvPr/>
        </p:nvPicPr>
        <p:blipFill>
          <a:blip r:embed="rId3"/>
          <a:stretch>
            <a:fillRect/>
          </a:stretch>
        </p:blipFill>
        <p:spPr>
          <a:xfrm>
            <a:off x="2843014" y="2577681"/>
            <a:ext cx="5358965" cy="3213519"/>
          </a:xfrm>
          <a:prstGeom prst="rect">
            <a:avLst/>
          </a:prstGeom>
        </p:spPr>
      </p:pic>
      <p:sp>
        <p:nvSpPr>
          <p:cNvPr id="12" name="矩形 11"/>
          <p:cNvSpPr/>
          <p:nvPr/>
        </p:nvSpPr>
        <p:spPr>
          <a:xfrm>
            <a:off x="8196453" y="3930524"/>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7-39</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4148717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6"/>
          <p:cNvSpPr/>
          <p:nvPr>
            <p:custDataLst>
              <p:tags r:id="rId1"/>
            </p:custDataLst>
          </p:nvPr>
        </p:nvSpPr>
        <p:spPr>
          <a:xfrm>
            <a:off x="2679031" y="3336294"/>
            <a:ext cx="8823158" cy="170620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9" name="圆角矩形 6"/>
          <p:cNvSpPr/>
          <p:nvPr>
            <p:custDataLst>
              <p:tags r:id="rId2"/>
            </p:custDataLst>
          </p:nvPr>
        </p:nvSpPr>
        <p:spPr>
          <a:xfrm>
            <a:off x="2679031" y="507778"/>
            <a:ext cx="8823158" cy="1903337"/>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69200" y="970082"/>
            <a:ext cx="2250150" cy="1140015"/>
            <a:chOff x="169200" y="1595724"/>
            <a:chExt cx="2250150" cy="1140015"/>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268" y="1600685"/>
              <a:ext cx="1926863" cy="1135054"/>
            </a:xfrm>
            <a:prstGeom prst="rect">
              <a:avLst/>
            </a:prstGeom>
          </p:spPr>
          <p:txBody>
            <a:bodyPr wrap="square">
              <a:spAutoFit/>
            </a:bodyPr>
            <a:lstStyle/>
            <a:p>
              <a:pPr algn="just">
                <a:lnSpc>
                  <a:spcPct val="150000"/>
                </a:lnSpc>
                <a:spcAft>
                  <a:spcPts val="0"/>
                </a:spcAft>
              </a:pPr>
              <a:r>
                <a:rPr lang="en-US" altLang="zh-CN" sz="2400" b="1" kern="100" dirty="0" smtClean="0">
                  <a:solidFill>
                    <a:schemeClr val="bg1"/>
                  </a:solidFill>
                  <a:latin typeface="+mn-ea"/>
                  <a:cs typeface="Times New Roman" panose="02020603050405020304" pitchFamily="18" charset="0"/>
                </a:rPr>
                <a:t>“</a:t>
              </a:r>
              <a:r>
                <a:rPr lang="zh-CN" altLang="en-US" sz="2400" b="1" kern="100" dirty="0" smtClean="0">
                  <a:solidFill>
                    <a:schemeClr val="bg1"/>
                  </a:solidFill>
                  <a:latin typeface="+mn-ea"/>
                  <a:cs typeface="Times New Roman" panose="02020603050405020304" pitchFamily="18" charset="0"/>
                </a:rPr>
                <a:t>源文本”     </a:t>
              </a:r>
              <a:endParaRPr lang="en-US" altLang="zh-CN" sz="2400" b="1" kern="100" dirty="0" smtClean="0">
                <a:solidFill>
                  <a:schemeClr val="bg1"/>
                </a:solidFill>
                <a:latin typeface="+mn-ea"/>
                <a:cs typeface="Times New Roman" panose="02020603050405020304" pitchFamily="18" charset="0"/>
              </a:endParaRPr>
            </a:p>
            <a:p>
              <a:pPr algn="just">
                <a:lnSpc>
                  <a:spcPct val="150000"/>
                </a:lnSpc>
                <a:spcAft>
                  <a:spcPts val="0"/>
                </a:spcAft>
              </a:pPr>
              <a:r>
                <a:rPr lang="en-US" altLang="zh-CN" sz="2400" b="1" kern="100" dirty="0">
                  <a:solidFill>
                    <a:schemeClr val="bg1"/>
                  </a:solidFill>
                  <a:latin typeface="+mn-ea"/>
                  <a:cs typeface="Times New Roman" panose="02020603050405020304" pitchFamily="18" charset="0"/>
                </a:rPr>
                <a:t> </a:t>
              </a:r>
              <a:r>
                <a:rPr lang="en-US" altLang="zh-CN" sz="2400" b="1" kern="100" dirty="0" smtClean="0">
                  <a:solidFill>
                    <a:schemeClr val="bg1"/>
                  </a:solidFill>
                  <a:latin typeface="+mn-ea"/>
                  <a:cs typeface="Times New Roman" panose="02020603050405020304" pitchFamily="18" charset="0"/>
                </a:rPr>
                <a:t>   </a:t>
              </a:r>
              <a:r>
                <a:rPr lang="zh-CN" altLang="en-US" sz="2400" b="1" kern="100" dirty="0" smtClean="0">
                  <a:solidFill>
                    <a:schemeClr val="bg1"/>
                  </a:solidFill>
                  <a:latin typeface="+mn-ea"/>
                  <a:cs typeface="Times New Roman" panose="02020603050405020304" pitchFamily="18" charset="0"/>
                </a:rPr>
                <a:t>动 画</a:t>
              </a:r>
              <a:endParaRPr lang="zh-CN" altLang="zh-CN" kern="100" dirty="0">
                <a:solidFill>
                  <a:schemeClr val="bg1"/>
                </a:solidFill>
                <a:effectLst/>
                <a:latin typeface="+mn-ea"/>
                <a:cs typeface="Times New Roman" panose="02020603050405020304" pitchFamily="18" charset="0"/>
              </a:endParaRPr>
            </a:p>
          </p:txBody>
        </p:sp>
      </p:grpSp>
      <p:sp>
        <p:nvSpPr>
          <p:cNvPr id="8" name="矩形 7"/>
          <p:cNvSpPr/>
          <p:nvPr/>
        </p:nvSpPr>
        <p:spPr>
          <a:xfrm>
            <a:off x="2679031" y="656789"/>
            <a:ext cx="8823158" cy="1754326"/>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使用“源文本”属性可以对文字内容和段落格式等制作动画，不过这种动画只能是突变性的动画，如果片段过长或许并不适合此方法来制作。</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0" name="组合 9"/>
          <p:cNvGrpSpPr/>
          <p:nvPr/>
        </p:nvGrpSpPr>
        <p:grpSpPr>
          <a:xfrm>
            <a:off x="28233" y="3336293"/>
            <a:ext cx="2250150" cy="1205290"/>
            <a:chOff x="169200" y="1595724"/>
            <a:chExt cx="2250150" cy="1205290"/>
          </a:xfrm>
        </p:grpSpPr>
        <p:grpSp>
          <p:nvGrpSpPr>
            <p:cNvPr id="11" name="组合 10"/>
            <p:cNvGrpSpPr/>
            <p:nvPr/>
          </p:nvGrpSpPr>
          <p:grpSpPr>
            <a:xfrm>
              <a:off x="169200" y="1595724"/>
              <a:ext cx="2080947" cy="1127739"/>
              <a:chOff x="197436" y="1306286"/>
              <a:chExt cx="2080947" cy="1127739"/>
            </a:xfrm>
          </p:grpSpPr>
          <p:sp>
            <p:nvSpPr>
              <p:cNvPr id="14"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12" name="等腰三角形 11"/>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5268" y="1600685"/>
              <a:ext cx="1926863" cy="1200329"/>
            </a:xfrm>
            <a:prstGeom prst="rect">
              <a:avLst/>
            </a:prstGeom>
          </p:spPr>
          <p:txBody>
            <a:bodyPr wrap="square">
              <a:spAutoFit/>
            </a:bodyPr>
            <a:lstStyle/>
            <a:p>
              <a:pPr algn="just">
                <a:lnSpc>
                  <a:spcPct val="150000"/>
                </a:lnSpc>
                <a:spcAft>
                  <a:spcPts val="0"/>
                </a:spcAft>
              </a:pPr>
              <a:r>
                <a:rPr lang="zh-CN" altLang="en-US" sz="2400" b="1" kern="100" dirty="0" smtClean="0">
                  <a:solidFill>
                    <a:schemeClr val="bg1"/>
                  </a:solidFill>
                  <a:latin typeface="+mn-ea"/>
                  <a:cs typeface="Times New Roman" panose="02020603050405020304" pitchFamily="18" charset="0"/>
                </a:rPr>
                <a:t>“动画制作工具”动画</a:t>
              </a:r>
              <a:endParaRPr lang="en-US" altLang="zh-CN" sz="2400" b="1" kern="100" dirty="0" smtClean="0">
                <a:solidFill>
                  <a:schemeClr val="bg1"/>
                </a:solidFill>
                <a:latin typeface="+mn-ea"/>
                <a:cs typeface="Times New Roman" panose="02020603050405020304" pitchFamily="18" charset="0"/>
              </a:endParaRPr>
            </a:p>
          </p:txBody>
        </p:sp>
      </p:grpSp>
      <p:sp>
        <p:nvSpPr>
          <p:cNvPr id="16" name="矩形 15"/>
          <p:cNvSpPr/>
          <p:nvPr/>
        </p:nvSpPr>
        <p:spPr>
          <a:xfrm>
            <a:off x="2679031" y="3288167"/>
            <a:ext cx="8823158" cy="1754326"/>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创建一个文字图层以后，可以使用“动画制作工具”方便快速地创建出各种动画效果，上述案例中也广泛的应用了此功能，如图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7-40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8" name="图片 17"/>
          <p:cNvPicPr/>
          <p:nvPr/>
        </p:nvPicPr>
        <p:blipFill>
          <a:blip r:embed="rId4"/>
          <a:stretch>
            <a:fillRect/>
          </a:stretch>
        </p:blipFill>
        <p:spPr>
          <a:xfrm>
            <a:off x="2679030" y="5443447"/>
            <a:ext cx="6160169" cy="1069647"/>
          </a:xfrm>
          <a:prstGeom prst="rect">
            <a:avLst/>
          </a:prstGeom>
        </p:spPr>
      </p:pic>
      <p:sp>
        <p:nvSpPr>
          <p:cNvPr id="19" name="矩形 18"/>
          <p:cNvSpPr/>
          <p:nvPr/>
        </p:nvSpPr>
        <p:spPr>
          <a:xfrm>
            <a:off x="8866737" y="5617503"/>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7-40</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7340594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8654" y="957849"/>
            <a:ext cx="2250150" cy="1200329"/>
            <a:chOff x="169200" y="1559428"/>
            <a:chExt cx="2250150" cy="120032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1330" y="1559428"/>
              <a:ext cx="1926863" cy="1200329"/>
            </a:xfrm>
            <a:prstGeom prst="rect">
              <a:avLst/>
            </a:prstGeom>
          </p:spPr>
          <p:txBody>
            <a:bodyPr wrap="square">
              <a:spAutoFit/>
            </a:bodyPr>
            <a:lstStyle/>
            <a:p>
              <a:pPr algn="just">
                <a:lnSpc>
                  <a:spcPct val="150000"/>
                </a:lnSpc>
                <a:spcAft>
                  <a:spcPts val="0"/>
                </a:spcAft>
              </a:pPr>
              <a:r>
                <a:rPr lang="zh-CN" altLang="en-US" sz="2400" b="1" kern="100" dirty="0" smtClean="0">
                  <a:solidFill>
                    <a:schemeClr val="bg1"/>
                  </a:solidFill>
                  <a:latin typeface="+mn-ea"/>
                  <a:cs typeface="Times New Roman" panose="02020603050405020304" pitchFamily="18" charset="0"/>
                </a:rPr>
                <a:t>“动画制作工具”动画</a:t>
              </a:r>
              <a:endParaRPr lang="en-US" altLang="zh-CN" sz="2400" b="1" kern="100" dirty="0" smtClean="0">
                <a:solidFill>
                  <a:schemeClr val="bg1"/>
                </a:solidFill>
                <a:latin typeface="+mn-ea"/>
                <a:cs typeface="Times New Roman" panose="02020603050405020304" pitchFamily="18" charset="0"/>
              </a:endParaRPr>
            </a:p>
          </p:txBody>
        </p:sp>
      </p:grpSp>
      <p:sp>
        <p:nvSpPr>
          <p:cNvPr id="8" name="矩形 7"/>
          <p:cNvSpPr/>
          <p:nvPr/>
        </p:nvSpPr>
        <p:spPr>
          <a:xfrm>
            <a:off x="2552025" y="229642"/>
            <a:ext cx="1826141" cy="743986"/>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动画属性</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2" name="组合 11"/>
          <p:cNvGrpSpPr/>
          <p:nvPr/>
        </p:nvGrpSpPr>
        <p:grpSpPr>
          <a:xfrm>
            <a:off x="4455857" y="1027373"/>
            <a:ext cx="1977028" cy="4876121"/>
            <a:chOff x="2707267" y="1027373"/>
            <a:chExt cx="1977028" cy="4876121"/>
          </a:xfrm>
        </p:grpSpPr>
        <p:sp>
          <p:nvSpPr>
            <p:cNvPr id="10" name="圆角矩形 6"/>
            <p:cNvSpPr/>
            <p:nvPr>
              <p:custDataLst>
                <p:tags r:id="rId1"/>
              </p:custDataLst>
            </p:nvPr>
          </p:nvSpPr>
          <p:spPr>
            <a:xfrm>
              <a:off x="2707267" y="1027373"/>
              <a:ext cx="1977028" cy="487612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9" name="矩形 8"/>
            <p:cNvSpPr/>
            <p:nvPr/>
          </p:nvSpPr>
          <p:spPr>
            <a:xfrm>
              <a:off x="2775283" y="1115841"/>
              <a:ext cx="1780675" cy="3416320"/>
            </a:xfrm>
            <a:prstGeom prst="rect">
              <a:avLst/>
            </a:prstGeom>
          </p:spPr>
          <p:txBody>
            <a:bodyPr wrap="square">
              <a:spAutoFit/>
            </a:bodyPr>
            <a:lstStyle/>
            <a:p>
              <a:pPr indent="304800" algn="just">
                <a:lnSpc>
                  <a:spcPct val="150000"/>
                </a:lnSpc>
                <a:spcAft>
                  <a:spcPts val="0"/>
                </a:spcAft>
              </a:pPr>
              <a:r>
                <a:rPr lang="zh-CN" altLang="zh-CN" sz="2400" kern="100" dirty="0" smtClean="0">
                  <a:latin typeface="+mn-ea"/>
                  <a:cs typeface="宋体" panose="02010600030101010101" pitchFamily="2" charset="-122"/>
                </a:rPr>
                <a:t>单击</a:t>
              </a:r>
              <a:r>
                <a:rPr lang="zh-CN" altLang="zh-CN" sz="2400" kern="100" dirty="0">
                  <a:latin typeface="+mn-ea"/>
                  <a:cs typeface="宋体" panose="02010600030101010101" pitchFamily="2" charset="-122"/>
                </a:rPr>
                <a:t>“动画”后面的按钮，可以打开动画属性菜单，如图</a:t>
              </a:r>
              <a:r>
                <a:rPr lang="en-US" altLang="zh-CN" sz="2400" kern="100" dirty="0">
                  <a:latin typeface="+mn-ea"/>
                  <a:cs typeface="宋体" panose="02010600030101010101" pitchFamily="2" charset="-122"/>
                </a:rPr>
                <a:t>7-41</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grpSp>
      <p:pic>
        <p:nvPicPr>
          <p:cNvPr id="11" name="图片 10"/>
          <p:cNvPicPr/>
          <p:nvPr/>
        </p:nvPicPr>
        <p:blipFill>
          <a:blip r:embed="rId3"/>
          <a:stretch>
            <a:fillRect/>
          </a:stretch>
        </p:blipFill>
        <p:spPr>
          <a:xfrm>
            <a:off x="7486426" y="973628"/>
            <a:ext cx="2265429" cy="4787653"/>
          </a:xfrm>
          <a:prstGeom prst="rect">
            <a:avLst/>
          </a:prstGeom>
        </p:spPr>
      </p:pic>
      <p:sp>
        <p:nvSpPr>
          <p:cNvPr id="13" name="矩形 12"/>
          <p:cNvSpPr/>
          <p:nvPr/>
        </p:nvSpPr>
        <p:spPr>
          <a:xfrm>
            <a:off x="9791177" y="3367454"/>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7-41</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8919443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8654" y="957849"/>
            <a:ext cx="2250150" cy="1200329"/>
            <a:chOff x="169200" y="1559428"/>
            <a:chExt cx="2250150" cy="120032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1330" y="1559428"/>
              <a:ext cx="1926863" cy="1200329"/>
            </a:xfrm>
            <a:prstGeom prst="rect">
              <a:avLst/>
            </a:prstGeom>
          </p:spPr>
          <p:txBody>
            <a:bodyPr wrap="square">
              <a:spAutoFit/>
            </a:bodyPr>
            <a:lstStyle/>
            <a:p>
              <a:pPr algn="just">
                <a:lnSpc>
                  <a:spcPct val="150000"/>
                </a:lnSpc>
                <a:spcAft>
                  <a:spcPts val="0"/>
                </a:spcAft>
              </a:pPr>
              <a:r>
                <a:rPr lang="zh-CN" altLang="en-US" sz="2400" b="1" kern="100" dirty="0" smtClean="0">
                  <a:solidFill>
                    <a:schemeClr val="bg1"/>
                  </a:solidFill>
                  <a:latin typeface="+mn-ea"/>
                  <a:cs typeface="Times New Roman" panose="02020603050405020304" pitchFamily="18" charset="0"/>
                </a:rPr>
                <a:t>“动画制作工具”动画</a:t>
              </a:r>
              <a:endParaRPr lang="en-US" altLang="zh-CN" sz="2400" b="1" kern="100" dirty="0" smtClean="0">
                <a:solidFill>
                  <a:schemeClr val="bg1"/>
                </a:solidFill>
                <a:latin typeface="+mn-ea"/>
                <a:cs typeface="Times New Roman" panose="02020603050405020304" pitchFamily="18" charset="0"/>
              </a:endParaRPr>
            </a:p>
          </p:txBody>
        </p:sp>
      </p:grpSp>
      <p:sp>
        <p:nvSpPr>
          <p:cNvPr id="9" name="矩形 8"/>
          <p:cNvSpPr/>
          <p:nvPr/>
        </p:nvSpPr>
        <p:spPr>
          <a:xfrm>
            <a:off x="2629029" y="16884"/>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属性详解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2596945" y="620146"/>
            <a:ext cx="9338381" cy="6327501"/>
          </a:xfrm>
          <a:prstGeom prst="rect">
            <a:avLst/>
          </a:prstGeom>
        </p:spPr>
        <p:txBody>
          <a:bodyPr wrap="square">
            <a:spAutoFit/>
          </a:bodyPr>
          <a:lstStyle/>
          <a:p>
            <a:pPr algn="just">
              <a:lnSpc>
                <a:spcPct val="150000"/>
              </a:lnSpc>
              <a:spcAft>
                <a:spcPts val="0"/>
              </a:spcAft>
            </a:pPr>
            <a:r>
              <a:rPr lang="zh-CN" altLang="zh-CN" sz="1600" b="1" kern="100" dirty="0">
                <a:latin typeface="微软雅黑" panose="020B0503020204020204" pitchFamily="34" charset="-122"/>
                <a:ea typeface="微软雅黑" panose="020B0503020204020204" pitchFamily="34" charset="-122"/>
                <a:cs typeface="宋体" panose="02010600030101010101" pitchFamily="2" charset="-122"/>
              </a:rPr>
              <a:t>启用逐字</a:t>
            </a:r>
            <a:r>
              <a:rPr lang="en-US" altLang="zh-CN" sz="1600" b="1" kern="100" dirty="0">
                <a:latin typeface="微软雅黑" panose="020B0503020204020204" pitchFamily="34" charset="-122"/>
                <a:ea typeface="微软雅黑" panose="020B0503020204020204" pitchFamily="34" charset="-122"/>
                <a:cs typeface="宋体" panose="02010600030101010101" pitchFamily="2" charset="-122"/>
              </a:rPr>
              <a:t>3D</a:t>
            </a:r>
            <a:r>
              <a:rPr lang="zh-CN" altLang="zh-CN" sz="1600" b="1" kern="100" dirty="0">
                <a:latin typeface="微软雅黑" panose="020B0503020204020204" pitchFamily="34" charset="-122"/>
                <a:ea typeface="微软雅黑" panose="020B0503020204020204" pitchFamily="34" charset="-122"/>
                <a:cs typeface="宋体" panose="02010600030101010101" pitchFamily="2" charset="-122"/>
              </a:rPr>
              <a:t>化</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：此选项可以控制是否开启三维文字功能。</a:t>
            </a:r>
            <a:endPar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1600" b="1" kern="100" dirty="0">
                <a:latin typeface="微软雅黑" panose="020B0503020204020204" pitchFamily="34" charset="-122"/>
                <a:ea typeface="微软雅黑" panose="020B0503020204020204" pitchFamily="34" charset="-122"/>
                <a:cs typeface="宋体" panose="02010600030101010101" pitchFamily="2" charset="-122"/>
              </a:rPr>
              <a:t>锚点</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：用于制作文字中心定位点的变换动画。</a:t>
            </a:r>
            <a:endPar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1600" b="1" kern="100" dirty="0">
                <a:latin typeface="微软雅黑" panose="020B0503020204020204" pitchFamily="34" charset="-122"/>
                <a:ea typeface="微软雅黑" panose="020B0503020204020204" pitchFamily="34" charset="-122"/>
                <a:cs typeface="宋体" panose="02010600030101010101" pitchFamily="2" charset="-122"/>
              </a:rPr>
              <a:t>位置</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：用于制作文字的位移动画。</a:t>
            </a:r>
            <a:endPar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1600" b="1" kern="100" dirty="0">
                <a:latin typeface="微软雅黑" panose="020B0503020204020204" pitchFamily="34" charset="-122"/>
                <a:ea typeface="微软雅黑" panose="020B0503020204020204" pitchFamily="34" charset="-122"/>
                <a:cs typeface="宋体" panose="02010600030101010101" pitchFamily="2" charset="-122"/>
              </a:rPr>
              <a:t>缩放</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：用于制作文字的缩放动画。</a:t>
            </a:r>
            <a:endPar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1600" b="1" kern="100" dirty="0">
                <a:latin typeface="微软雅黑" panose="020B0503020204020204" pitchFamily="34" charset="-122"/>
                <a:ea typeface="微软雅黑" panose="020B0503020204020204" pitchFamily="34" charset="-122"/>
                <a:cs typeface="宋体" panose="02010600030101010101" pitchFamily="2" charset="-122"/>
              </a:rPr>
              <a:t>倾斜</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：用于制作文字的倾斜动画。</a:t>
            </a:r>
            <a:endPar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1600" b="1" kern="100" dirty="0">
                <a:latin typeface="微软雅黑" panose="020B0503020204020204" pitchFamily="34" charset="-122"/>
                <a:ea typeface="微软雅黑" panose="020B0503020204020204" pitchFamily="34" charset="-122"/>
                <a:cs typeface="宋体" panose="02010600030101010101" pitchFamily="2" charset="-122"/>
              </a:rPr>
              <a:t>旋转</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：用于制作文字的旋转动画。</a:t>
            </a:r>
            <a:endPar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1600" b="1" kern="100" dirty="0">
                <a:latin typeface="微软雅黑" panose="020B0503020204020204" pitchFamily="34" charset="-122"/>
                <a:ea typeface="微软雅黑" panose="020B0503020204020204" pitchFamily="34" charset="-122"/>
                <a:cs typeface="宋体" panose="02010600030101010101" pitchFamily="2" charset="-122"/>
              </a:rPr>
              <a:t>不透明度</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：用于制作文字的不透明度变化动画。</a:t>
            </a:r>
            <a:endPar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1600" b="1" kern="100" dirty="0">
                <a:latin typeface="微软雅黑" panose="020B0503020204020204" pitchFamily="34" charset="-122"/>
                <a:ea typeface="微软雅黑" panose="020B0503020204020204" pitchFamily="34" charset="-122"/>
                <a:cs typeface="宋体" panose="02010600030101010101" pitchFamily="2" charset="-122"/>
              </a:rPr>
              <a:t>全部变换属性</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：将所有基础属性一次性添加到“动画制作”中。</a:t>
            </a:r>
            <a:endPar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1600" b="1" kern="100" dirty="0">
                <a:latin typeface="微软雅黑" panose="020B0503020204020204" pitchFamily="34" charset="-122"/>
                <a:ea typeface="微软雅黑" panose="020B0503020204020204" pitchFamily="34" charset="-122"/>
                <a:cs typeface="宋体" panose="02010600030101010101" pitchFamily="2" charset="-122"/>
              </a:rPr>
              <a:t>填充颜色</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：用于制作文字的颜色变化动画。</a:t>
            </a:r>
            <a:endPar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1600" b="1" kern="100" dirty="0">
                <a:latin typeface="微软雅黑" panose="020B0503020204020204" pitchFamily="34" charset="-122"/>
                <a:ea typeface="微软雅黑" panose="020B0503020204020204" pitchFamily="34" charset="-122"/>
                <a:cs typeface="宋体" panose="02010600030101010101" pitchFamily="2" charset="-122"/>
              </a:rPr>
              <a:t>描边颜色</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：用于制作文字描边的颜色变化动画。</a:t>
            </a:r>
            <a:endPar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1600" b="1" kern="100" dirty="0">
                <a:latin typeface="微软雅黑" panose="020B0503020204020204" pitchFamily="34" charset="-122"/>
                <a:ea typeface="微软雅黑" panose="020B0503020204020204" pitchFamily="34" charset="-122"/>
                <a:cs typeface="宋体" panose="02010600030101010101" pitchFamily="2" charset="-122"/>
              </a:rPr>
              <a:t>描边宽度</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：用于制作文字描边粗细的变化动画。</a:t>
            </a:r>
            <a:endPar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1600" b="1" kern="100" dirty="0">
                <a:latin typeface="微软雅黑" panose="020B0503020204020204" pitchFamily="34" charset="-122"/>
                <a:ea typeface="微软雅黑" panose="020B0503020204020204" pitchFamily="34" charset="-122"/>
                <a:cs typeface="宋体" panose="02010600030101010101" pitchFamily="2" charset="-122"/>
              </a:rPr>
              <a:t>字符间距：</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用于制作文字的间距变化动画。</a:t>
            </a:r>
            <a:endPar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1600" b="1" kern="100" dirty="0">
                <a:latin typeface="微软雅黑" panose="020B0503020204020204" pitchFamily="34" charset="-122"/>
                <a:ea typeface="微软雅黑" panose="020B0503020204020204" pitchFamily="34" charset="-122"/>
                <a:cs typeface="宋体" panose="02010600030101010101" pitchFamily="2" charset="-122"/>
              </a:rPr>
              <a:t>行锚点</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：用于制作文字的对齐动画。</a:t>
            </a:r>
            <a:endPar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1600" b="1" kern="100" dirty="0">
                <a:latin typeface="微软雅黑" panose="020B0503020204020204" pitchFamily="34" charset="-122"/>
                <a:ea typeface="微软雅黑" panose="020B0503020204020204" pitchFamily="34" charset="-122"/>
                <a:cs typeface="宋体" panose="02010600030101010101" pitchFamily="2" charset="-122"/>
              </a:rPr>
              <a:t>行距</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：用于制作多行文字的行距变化动画。</a:t>
            </a:r>
            <a:endPar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1600" b="1" kern="100" dirty="0">
                <a:latin typeface="微软雅黑" panose="020B0503020204020204" pitchFamily="34" charset="-122"/>
                <a:ea typeface="微软雅黑" panose="020B0503020204020204" pitchFamily="34" charset="-122"/>
                <a:cs typeface="宋体" panose="02010600030101010101" pitchFamily="2" charset="-122"/>
              </a:rPr>
              <a:t>字符位移</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：用于按照统一的字符编码标准（即</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Unicode</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标准）为选择的文字制作位移动画。例如，设置英文“</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abcde</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”的“字符位移”为</a:t>
            </a:r>
            <a:r>
              <a:rPr lang="en-US" altLang="zh-CN" sz="16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，那么最终显示的英文就是“</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bcdef</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”（即所有的字母向后位移“</a:t>
            </a:r>
            <a:r>
              <a:rPr lang="en-US" altLang="zh-CN" sz="16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”位），如图</a:t>
            </a:r>
            <a:r>
              <a:rPr lang="en-US" altLang="zh-CN" sz="1600" kern="100" dirty="0">
                <a:latin typeface="微软雅黑" panose="020B0503020204020204" pitchFamily="34" charset="-122"/>
                <a:ea typeface="微软雅黑" panose="020B0503020204020204" pitchFamily="34" charset="-122"/>
                <a:cs typeface="宋体" panose="02010600030101010101" pitchFamily="2" charset="-122"/>
              </a:rPr>
              <a:t>7-42</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p:nvPr/>
        </p:nvPicPr>
        <p:blipFill>
          <a:blip r:embed="rId2"/>
          <a:stretch>
            <a:fillRect/>
          </a:stretch>
        </p:blipFill>
        <p:spPr>
          <a:xfrm>
            <a:off x="6661016" y="1754854"/>
            <a:ext cx="5274310" cy="734060"/>
          </a:xfrm>
          <a:prstGeom prst="rect">
            <a:avLst/>
          </a:prstGeom>
        </p:spPr>
      </p:pic>
      <p:sp>
        <p:nvSpPr>
          <p:cNvPr id="12" name="矩形 11"/>
          <p:cNvSpPr/>
          <p:nvPr/>
        </p:nvSpPr>
        <p:spPr>
          <a:xfrm>
            <a:off x="8700891" y="2584345"/>
            <a:ext cx="1194558" cy="583814"/>
          </a:xfrm>
          <a:prstGeom prst="rect">
            <a:avLst/>
          </a:prstGeom>
        </p:spPr>
        <p:txBody>
          <a:bodyPr wrap="none">
            <a:spAutoFit/>
          </a:bodyPr>
          <a:lstStyle/>
          <a:p>
            <a:pPr algn="ctr">
              <a:lnSpc>
                <a:spcPct val="150000"/>
              </a:lnSpc>
              <a:spcAft>
                <a:spcPts val="0"/>
              </a:spcAft>
            </a:pPr>
            <a:r>
              <a:rPr lang="zh-CN" altLang="zh-CN" kern="100" dirty="0">
                <a:latin typeface="等线" panose="02010600030101010101" pitchFamily="2" charset="-122"/>
                <a:ea typeface="宋体" panose="02010600030101010101" pitchFamily="2" charset="-122"/>
                <a:cs typeface="宋体" panose="02010600030101010101" pitchFamily="2" charset="-122"/>
              </a:rPr>
              <a:t> </a:t>
            </a: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7-42</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5687146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6"/>
          <p:cNvSpPr/>
          <p:nvPr>
            <p:custDataLst>
              <p:tags r:id="rId1"/>
            </p:custDataLst>
          </p:nvPr>
        </p:nvSpPr>
        <p:spPr>
          <a:xfrm>
            <a:off x="2713329" y="877639"/>
            <a:ext cx="9286166" cy="1903337"/>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88654" y="957849"/>
            <a:ext cx="2250150" cy="1200329"/>
            <a:chOff x="169200" y="1559428"/>
            <a:chExt cx="2250150" cy="120032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1330" y="1559428"/>
              <a:ext cx="1926863" cy="1200329"/>
            </a:xfrm>
            <a:prstGeom prst="rect">
              <a:avLst/>
            </a:prstGeom>
          </p:spPr>
          <p:txBody>
            <a:bodyPr wrap="square">
              <a:spAutoFit/>
            </a:bodyPr>
            <a:lstStyle/>
            <a:p>
              <a:pPr algn="just">
                <a:lnSpc>
                  <a:spcPct val="150000"/>
                </a:lnSpc>
                <a:spcAft>
                  <a:spcPts val="0"/>
                </a:spcAft>
              </a:pPr>
              <a:r>
                <a:rPr lang="zh-CN" altLang="en-US" sz="2400" b="1" kern="100" dirty="0" smtClean="0">
                  <a:solidFill>
                    <a:schemeClr val="bg1"/>
                  </a:solidFill>
                  <a:latin typeface="+mn-ea"/>
                  <a:cs typeface="Times New Roman" panose="02020603050405020304" pitchFamily="18" charset="0"/>
                </a:rPr>
                <a:t>“动画制作工具”动画</a:t>
              </a:r>
              <a:endParaRPr lang="en-US" altLang="zh-CN" sz="2400" b="1" kern="100" dirty="0" smtClean="0">
                <a:solidFill>
                  <a:schemeClr val="bg1"/>
                </a:solidFill>
                <a:latin typeface="+mn-ea"/>
                <a:cs typeface="Times New Roman" panose="02020603050405020304" pitchFamily="18" charset="0"/>
              </a:endParaRPr>
            </a:p>
          </p:txBody>
        </p:sp>
      </p:grpSp>
      <p:sp>
        <p:nvSpPr>
          <p:cNvPr id="8" name="矩形 7"/>
          <p:cNvSpPr/>
          <p:nvPr/>
        </p:nvSpPr>
        <p:spPr>
          <a:xfrm>
            <a:off x="2629029" y="16884"/>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属性详解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775283" y="903828"/>
            <a:ext cx="9031705" cy="1691810"/>
          </a:xfrm>
          <a:prstGeom prst="rect">
            <a:avLst/>
          </a:prstGeom>
        </p:spPr>
        <p:txBody>
          <a:bodyPr wrap="square">
            <a:spAutoFit/>
          </a:bodyPr>
          <a:lstStyle/>
          <a:p>
            <a:pPr algn="just">
              <a:lnSpc>
                <a:spcPct val="150000"/>
              </a:lnSpc>
              <a:spcAft>
                <a:spcPts val="0"/>
              </a:spcAft>
            </a:pPr>
            <a:r>
              <a:rPr lang="zh-CN" altLang="zh-CN" sz="2400" b="1" kern="100" dirty="0">
                <a:latin typeface="+mn-ea"/>
                <a:cs typeface="宋体" panose="02010600030101010101" pitchFamily="2" charset="-122"/>
              </a:rPr>
              <a:t>字符值</a:t>
            </a:r>
            <a:r>
              <a:rPr lang="zh-CN" altLang="zh-CN" sz="2400" kern="100" dirty="0">
                <a:latin typeface="+mn-ea"/>
                <a:cs typeface="宋体" panose="02010600030101010101" pitchFamily="2" charset="-122"/>
              </a:rPr>
              <a:t>：同样按照</a:t>
            </a:r>
            <a:r>
              <a:rPr lang="en-US" altLang="zh-CN" sz="2400" kern="100" dirty="0">
                <a:latin typeface="+mn-ea"/>
                <a:cs typeface="Times New Roman" panose="02020603050405020304" pitchFamily="18" charset="0"/>
              </a:rPr>
              <a:t>Unicode</a:t>
            </a:r>
            <a:r>
              <a:rPr lang="zh-CN" altLang="zh-CN" sz="2400" kern="100" dirty="0">
                <a:latin typeface="+mn-ea"/>
                <a:cs typeface="宋体" panose="02010600030101010101" pitchFamily="2" charset="-122"/>
              </a:rPr>
              <a:t>文字编码形式，用设置的“字符值”所代表的字符统一替换原来的文字。例如，设置“字符值”为</a:t>
            </a:r>
            <a:r>
              <a:rPr lang="en-US" altLang="zh-CN" sz="2400" kern="100" dirty="0">
                <a:latin typeface="+mn-ea"/>
                <a:cs typeface="宋体" panose="02010600030101010101" pitchFamily="2" charset="-122"/>
              </a:rPr>
              <a:t>50</a:t>
            </a:r>
            <a:r>
              <a:rPr lang="zh-CN" altLang="zh-CN" sz="2400" kern="100" dirty="0">
                <a:latin typeface="+mn-ea"/>
                <a:cs typeface="宋体" panose="02010600030101010101" pitchFamily="2" charset="-122"/>
              </a:rPr>
              <a:t>，那么使用文字工具输入的文字都将被数字</a:t>
            </a:r>
            <a:r>
              <a:rPr lang="en-US" altLang="zh-CN" sz="2400" kern="100" dirty="0">
                <a:latin typeface="+mn-ea"/>
                <a:cs typeface="宋体" panose="02010600030101010101" pitchFamily="2" charset="-122"/>
              </a:rPr>
              <a:t>2</a:t>
            </a:r>
            <a:r>
              <a:rPr lang="zh-CN" altLang="zh-CN" sz="2400" kern="100" dirty="0">
                <a:latin typeface="+mn-ea"/>
                <a:cs typeface="宋体" panose="02010600030101010101" pitchFamily="2" charset="-122"/>
              </a:rPr>
              <a:t>替换，如图</a:t>
            </a:r>
            <a:r>
              <a:rPr lang="en-US" altLang="zh-CN" sz="2400" kern="100" dirty="0">
                <a:latin typeface="+mn-ea"/>
                <a:cs typeface="宋体" panose="02010600030101010101" pitchFamily="2" charset="-122"/>
              </a:rPr>
              <a:t>7-43</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11" name="图片 10"/>
          <p:cNvPicPr/>
          <p:nvPr/>
        </p:nvPicPr>
        <p:blipFill>
          <a:blip r:embed="rId3"/>
          <a:stretch>
            <a:fillRect/>
          </a:stretch>
        </p:blipFill>
        <p:spPr>
          <a:xfrm>
            <a:off x="3731561" y="3188084"/>
            <a:ext cx="7096860" cy="1175369"/>
          </a:xfrm>
          <a:prstGeom prst="rect">
            <a:avLst/>
          </a:prstGeom>
        </p:spPr>
      </p:pic>
      <p:sp>
        <p:nvSpPr>
          <p:cNvPr id="12" name="矩形 11"/>
          <p:cNvSpPr/>
          <p:nvPr/>
        </p:nvSpPr>
        <p:spPr>
          <a:xfrm>
            <a:off x="6634623" y="4423326"/>
            <a:ext cx="1290738" cy="665760"/>
          </a:xfrm>
          <a:prstGeom prst="rect">
            <a:avLst/>
          </a:prstGeom>
        </p:spPr>
        <p:txBody>
          <a:bodyPr wrap="none">
            <a:spAutoFit/>
          </a:bodyPr>
          <a:lstStyle/>
          <a:p>
            <a:pPr algn="ctr">
              <a:lnSpc>
                <a:spcPct val="150000"/>
              </a:lnSpc>
              <a:spcAft>
                <a:spcPts val="0"/>
              </a:spcAft>
            </a:pPr>
            <a:r>
              <a:rPr lang="zh-CN" altLang="zh-CN" sz="2800" kern="100" dirty="0">
                <a:latin typeface="等线" panose="02010600030101010101" pitchFamily="2" charset="-122"/>
                <a:ea typeface="宋体" panose="02010600030101010101" pitchFamily="2" charset="-122"/>
                <a:cs typeface="宋体" panose="02010600030101010101" pitchFamily="2" charset="-122"/>
              </a:rPr>
              <a:t>图</a:t>
            </a:r>
            <a:r>
              <a:rPr lang="en-US" altLang="zh-CN" sz="2800" kern="100" dirty="0">
                <a:latin typeface="等线" panose="02010600030101010101" pitchFamily="2" charset="-122"/>
                <a:ea typeface="宋体" panose="02010600030101010101" pitchFamily="2" charset="-122"/>
                <a:cs typeface="宋体" panose="02010600030101010101" pitchFamily="2" charset="-122"/>
              </a:rPr>
              <a:t>7-43</a:t>
            </a:r>
            <a:endPar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6720326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6"/>
          <p:cNvSpPr/>
          <p:nvPr>
            <p:custDataLst>
              <p:tags r:id="rId1"/>
            </p:custDataLst>
          </p:nvPr>
        </p:nvSpPr>
        <p:spPr>
          <a:xfrm>
            <a:off x="2629029" y="764525"/>
            <a:ext cx="9258171" cy="305349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88654" y="957849"/>
            <a:ext cx="2250150" cy="1200329"/>
            <a:chOff x="169200" y="1559428"/>
            <a:chExt cx="2250150" cy="120032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1330" y="1559428"/>
              <a:ext cx="1926863" cy="1200329"/>
            </a:xfrm>
            <a:prstGeom prst="rect">
              <a:avLst/>
            </a:prstGeom>
          </p:spPr>
          <p:txBody>
            <a:bodyPr wrap="square">
              <a:spAutoFit/>
            </a:bodyPr>
            <a:lstStyle/>
            <a:p>
              <a:pPr algn="just">
                <a:lnSpc>
                  <a:spcPct val="150000"/>
                </a:lnSpc>
                <a:spcAft>
                  <a:spcPts val="0"/>
                </a:spcAft>
              </a:pPr>
              <a:r>
                <a:rPr lang="zh-CN" altLang="en-US" sz="2400" b="1" kern="100" dirty="0" smtClean="0">
                  <a:solidFill>
                    <a:schemeClr val="bg1"/>
                  </a:solidFill>
                  <a:latin typeface="+mn-ea"/>
                  <a:cs typeface="Times New Roman" panose="02020603050405020304" pitchFamily="18" charset="0"/>
                </a:rPr>
                <a:t>“动画制作工具”动画</a:t>
              </a:r>
              <a:endParaRPr lang="en-US" altLang="zh-CN" sz="2400" b="1" kern="100" dirty="0" smtClean="0">
                <a:solidFill>
                  <a:schemeClr val="bg1"/>
                </a:solidFill>
                <a:latin typeface="+mn-ea"/>
                <a:cs typeface="Times New Roman" panose="02020603050405020304" pitchFamily="18" charset="0"/>
              </a:endParaRPr>
            </a:p>
          </p:txBody>
        </p:sp>
      </p:grpSp>
      <p:sp>
        <p:nvSpPr>
          <p:cNvPr id="8" name="矩形 7"/>
          <p:cNvSpPr/>
          <p:nvPr/>
        </p:nvSpPr>
        <p:spPr>
          <a:xfrm>
            <a:off x="2629029" y="16884"/>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属性详解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629029" y="757419"/>
            <a:ext cx="9258171" cy="2862322"/>
          </a:xfrm>
          <a:prstGeom prst="rect">
            <a:avLst/>
          </a:prstGeom>
        </p:spPr>
        <p:txBody>
          <a:bodyPr wrap="square">
            <a:spAutoFit/>
          </a:bodyPr>
          <a:lstStyle/>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模糊</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：用于制作文字的模糊动画，可以单独设置文字在水平和垂直方向的模糊数值。</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另外添加动画属性的方法有以下两种：</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种，单击“动画”后面的按钮，然后在打开的菜单中选择相应的属性，此时会产生一个“动画制作工具”属性组，如图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7-44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p:nvPr/>
        </p:nvPicPr>
        <p:blipFill>
          <a:blip r:embed="rId3"/>
          <a:stretch>
            <a:fillRect/>
          </a:stretch>
        </p:blipFill>
        <p:spPr>
          <a:xfrm>
            <a:off x="2897370" y="4071518"/>
            <a:ext cx="8460439" cy="1992398"/>
          </a:xfrm>
          <a:prstGeom prst="rect">
            <a:avLst/>
          </a:prstGeom>
        </p:spPr>
      </p:pic>
      <p:sp>
        <p:nvSpPr>
          <p:cNvPr id="12" name="矩形 11"/>
          <p:cNvSpPr/>
          <p:nvPr/>
        </p:nvSpPr>
        <p:spPr>
          <a:xfrm>
            <a:off x="6243895" y="6063916"/>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7-44</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7203371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6"/>
          <p:cNvSpPr/>
          <p:nvPr>
            <p:custDataLst>
              <p:tags r:id="rId1"/>
            </p:custDataLst>
          </p:nvPr>
        </p:nvSpPr>
        <p:spPr>
          <a:xfrm>
            <a:off x="2612987" y="849061"/>
            <a:ext cx="9258171" cy="3272647"/>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3" name="组合 2"/>
          <p:cNvGrpSpPr/>
          <p:nvPr/>
        </p:nvGrpSpPr>
        <p:grpSpPr>
          <a:xfrm>
            <a:off x="188654" y="957849"/>
            <a:ext cx="2250150" cy="1200329"/>
            <a:chOff x="169200" y="1559428"/>
            <a:chExt cx="2250150" cy="1200329"/>
          </a:xfrm>
        </p:grpSpPr>
        <p:grpSp>
          <p:nvGrpSpPr>
            <p:cNvPr id="4" name="组合 3"/>
            <p:cNvGrpSpPr/>
            <p:nvPr/>
          </p:nvGrpSpPr>
          <p:grpSpPr>
            <a:xfrm>
              <a:off x="169200" y="1595724"/>
              <a:ext cx="2080947" cy="1127739"/>
              <a:chOff x="197436" y="1306286"/>
              <a:chExt cx="2080947" cy="1127739"/>
            </a:xfrm>
          </p:grpSpPr>
          <p:sp>
            <p:nvSpPr>
              <p:cNvPr id="7"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5" name="等腰三角形 4"/>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1330" y="1559428"/>
              <a:ext cx="1926863" cy="1200329"/>
            </a:xfrm>
            <a:prstGeom prst="rect">
              <a:avLst/>
            </a:prstGeom>
          </p:spPr>
          <p:txBody>
            <a:bodyPr wrap="square">
              <a:spAutoFit/>
            </a:bodyPr>
            <a:lstStyle/>
            <a:p>
              <a:pPr algn="just">
                <a:lnSpc>
                  <a:spcPct val="150000"/>
                </a:lnSpc>
                <a:spcAft>
                  <a:spcPts val="0"/>
                </a:spcAft>
              </a:pPr>
              <a:r>
                <a:rPr lang="zh-CN" altLang="en-US" sz="2400" b="1" kern="100" dirty="0" smtClean="0">
                  <a:solidFill>
                    <a:schemeClr val="bg1"/>
                  </a:solidFill>
                  <a:latin typeface="+mn-ea"/>
                  <a:cs typeface="Times New Roman" panose="02020603050405020304" pitchFamily="18" charset="0"/>
                </a:rPr>
                <a:t>“动画制作工具”动画</a:t>
              </a:r>
              <a:endParaRPr lang="en-US" altLang="zh-CN" sz="2400" b="1" kern="100" dirty="0" smtClean="0">
                <a:solidFill>
                  <a:schemeClr val="bg1"/>
                </a:solidFill>
                <a:latin typeface="+mn-ea"/>
                <a:cs typeface="Times New Roman" panose="02020603050405020304" pitchFamily="18" charset="0"/>
              </a:endParaRPr>
            </a:p>
          </p:txBody>
        </p:sp>
      </p:grpSp>
      <p:sp>
        <p:nvSpPr>
          <p:cNvPr id="9" name="矩形 8"/>
          <p:cNvSpPr/>
          <p:nvPr/>
        </p:nvSpPr>
        <p:spPr>
          <a:xfrm>
            <a:off x="2629029" y="16884"/>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属性详解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2658898" y="721431"/>
            <a:ext cx="9035797" cy="3416320"/>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种，如果文本图层中已经存在“动画制作具”属性组，那么还可以在这个“动画制作工具”属性组中添加动画属性，如图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7-45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nSpc>
                <a:spcPct val="150000"/>
              </a:lnSpc>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文字动画是按照从上向下的帧序进行渲染的，所以在不同的属性组中添加相同的动画属性时，最终结果都是只以最后一个“动画制作工具”属性组中的动画属性为主。</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p:nvPr/>
        </p:nvPicPr>
        <p:blipFill>
          <a:blip r:embed="rId3"/>
          <a:stretch>
            <a:fillRect/>
          </a:stretch>
        </p:blipFill>
        <p:spPr>
          <a:xfrm>
            <a:off x="2855995" y="4428678"/>
            <a:ext cx="4892342" cy="1426689"/>
          </a:xfrm>
          <a:prstGeom prst="rect">
            <a:avLst/>
          </a:prstGeom>
        </p:spPr>
      </p:pic>
      <p:sp>
        <p:nvSpPr>
          <p:cNvPr id="12" name="矩形 11"/>
          <p:cNvSpPr/>
          <p:nvPr/>
        </p:nvSpPr>
        <p:spPr>
          <a:xfrm>
            <a:off x="7904212" y="4842298"/>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7-45</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3480447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6"/>
          <p:cNvSpPr/>
          <p:nvPr>
            <p:custDataLst>
              <p:tags r:id="rId1"/>
            </p:custDataLst>
          </p:nvPr>
        </p:nvSpPr>
        <p:spPr>
          <a:xfrm>
            <a:off x="2612987" y="849061"/>
            <a:ext cx="9258171" cy="513753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3" name="组合 2"/>
          <p:cNvGrpSpPr/>
          <p:nvPr/>
        </p:nvGrpSpPr>
        <p:grpSpPr>
          <a:xfrm>
            <a:off x="188654" y="957849"/>
            <a:ext cx="2250150" cy="1200329"/>
            <a:chOff x="169200" y="1559428"/>
            <a:chExt cx="2250150" cy="1200329"/>
          </a:xfrm>
        </p:grpSpPr>
        <p:grpSp>
          <p:nvGrpSpPr>
            <p:cNvPr id="4" name="组合 3"/>
            <p:cNvGrpSpPr/>
            <p:nvPr/>
          </p:nvGrpSpPr>
          <p:grpSpPr>
            <a:xfrm>
              <a:off x="169200" y="1595724"/>
              <a:ext cx="2080947" cy="1127739"/>
              <a:chOff x="197436" y="1306286"/>
              <a:chExt cx="2080947" cy="1127739"/>
            </a:xfrm>
          </p:grpSpPr>
          <p:sp>
            <p:nvSpPr>
              <p:cNvPr id="7"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5" name="等腰三角形 4"/>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1330" y="1559428"/>
              <a:ext cx="1926863" cy="1200329"/>
            </a:xfrm>
            <a:prstGeom prst="rect">
              <a:avLst/>
            </a:prstGeom>
          </p:spPr>
          <p:txBody>
            <a:bodyPr wrap="square">
              <a:spAutoFit/>
            </a:bodyPr>
            <a:lstStyle/>
            <a:p>
              <a:pPr algn="just">
                <a:lnSpc>
                  <a:spcPct val="150000"/>
                </a:lnSpc>
                <a:spcAft>
                  <a:spcPts val="0"/>
                </a:spcAft>
              </a:pPr>
              <a:r>
                <a:rPr lang="zh-CN" altLang="en-US" sz="2400" b="1" kern="100" dirty="0" smtClean="0">
                  <a:solidFill>
                    <a:schemeClr val="bg1"/>
                  </a:solidFill>
                  <a:latin typeface="+mn-ea"/>
                  <a:cs typeface="Times New Roman" panose="02020603050405020304" pitchFamily="18" charset="0"/>
                </a:rPr>
                <a:t>“动画制作工具”动画</a:t>
              </a:r>
              <a:endParaRPr lang="en-US" altLang="zh-CN" sz="2400" b="1" kern="100" dirty="0" smtClean="0">
                <a:solidFill>
                  <a:schemeClr val="bg1"/>
                </a:solidFill>
                <a:latin typeface="+mn-ea"/>
                <a:cs typeface="Times New Roman" panose="02020603050405020304" pitchFamily="18" charset="0"/>
              </a:endParaRPr>
            </a:p>
          </p:txBody>
        </p:sp>
      </p:grpSp>
      <p:sp>
        <p:nvSpPr>
          <p:cNvPr id="9" name="矩形 8"/>
          <p:cNvSpPr/>
          <p:nvPr/>
        </p:nvSpPr>
        <p:spPr>
          <a:xfrm>
            <a:off x="2837421" y="16884"/>
            <a:ext cx="1415772" cy="743986"/>
          </a:xfrm>
          <a:prstGeom prst="rect">
            <a:avLst/>
          </a:prstGeom>
        </p:spPr>
        <p:txBody>
          <a:bodyPr wrap="none">
            <a:spAutoFit/>
          </a:bodyPr>
          <a:lstStyle/>
          <a:p>
            <a:pPr algn="just">
              <a:lnSpc>
                <a:spcPct val="150000"/>
              </a:lnSpc>
              <a:spcAft>
                <a:spcPts val="0"/>
              </a:spcAft>
            </a:pPr>
            <a:r>
              <a:rPr lang="zh-CN" altLang="en-US" sz="3200" b="1" kern="100" dirty="0">
                <a:latin typeface="微软雅黑" panose="020B0503020204020204" pitchFamily="34" charset="-122"/>
                <a:ea typeface="微软雅黑" panose="020B0503020204020204" pitchFamily="34" charset="-122"/>
                <a:cs typeface="Times New Roman" panose="02020603050405020304" pitchFamily="18" charset="0"/>
              </a:rPr>
              <a:t>选择器</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2674940" y="908278"/>
            <a:ext cx="9196217" cy="5078313"/>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每个“动画制作工具”属性组中都包含一个“范围选择器”属性组，用户可以在一个“动画制作工具”属性组中继续添加“范围选择器”属性组，或在一个“范围选择器”属性组中添加多个动画属性。如果在一个“动画制作工具”属性组中添动加了多个“范围选择器”属性组，那么可以在其中对各个选择器进行调节，这样可以控制各个范围选择器之间相互作用的方式。</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添加选择器的方法是在“时间轴”面板中选择一个“动画制作工具”属性组，然后单击其右边的“添加”后面的按钮，接着在弹出的下拉菜单中选择需要添加的选择器，如图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7-46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40926948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3">
            <a:extLst>
              <a:ext uri="{28A0092B-C50C-407E-A947-70E740481C1C}">
                <a14:useLocalDpi xmlns:a14="http://schemas.microsoft.com/office/drawing/2010/main" val="0"/>
              </a:ext>
            </a:extLst>
          </a:blip>
          <a:srcRect/>
          <a:stretch>
            <a:fillRect/>
          </a:stretch>
        </p:blipFill>
        <p:spPr>
          <a:xfrm>
            <a:off x="2572629" y="134706"/>
            <a:ext cx="4005143" cy="1844090"/>
          </a:xfrm>
          <a:prstGeom prst="rect">
            <a:avLst/>
          </a:prstGeom>
          <a:noFill/>
          <a:ln>
            <a:noFill/>
          </a:ln>
        </p:spPr>
      </p:pic>
      <p:sp>
        <p:nvSpPr>
          <p:cNvPr id="3" name="矩形 2"/>
          <p:cNvSpPr/>
          <p:nvPr/>
        </p:nvSpPr>
        <p:spPr>
          <a:xfrm>
            <a:off x="6829033" y="668138"/>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7-46</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4" name="组合 3"/>
          <p:cNvGrpSpPr/>
          <p:nvPr/>
        </p:nvGrpSpPr>
        <p:grpSpPr>
          <a:xfrm>
            <a:off x="188654" y="3396249"/>
            <a:ext cx="2250150" cy="1200329"/>
            <a:chOff x="169200" y="1559428"/>
            <a:chExt cx="2250150" cy="1200329"/>
          </a:xfrm>
        </p:grpSpPr>
        <p:grpSp>
          <p:nvGrpSpPr>
            <p:cNvPr id="5" name="组合 4"/>
            <p:cNvGrpSpPr/>
            <p:nvPr/>
          </p:nvGrpSpPr>
          <p:grpSpPr>
            <a:xfrm>
              <a:off x="169200" y="1595724"/>
              <a:ext cx="2080947" cy="1127739"/>
              <a:chOff x="197436" y="1306286"/>
              <a:chExt cx="2080947" cy="1127739"/>
            </a:xfrm>
          </p:grpSpPr>
          <p:sp>
            <p:nvSpPr>
              <p:cNvPr id="8"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6" name="等腰三角形 5"/>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1330" y="1559428"/>
              <a:ext cx="1926863" cy="1200329"/>
            </a:xfrm>
            <a:prstGeom prst="rect">
              <a:avLst/>
            </a:prstGeom>
          </p:spPr>
          <p:txBody>
            <a:bodyPr wrap="square">
              <a:spAutoFit/>
            </a:bodyPr>
            <a:lstStyle/>
            <a:p>
              <a:pPr algn="just">
                <a:lnSpc>
                  <a:spcPct val="150000"/>
                </a:lnSpc>
                <a:spcAft>
                  <a:spcPts val="0"/>
                </a:spcAft>
              </a:pPr>
              <a:r>
                <a:rPr lang="zh-CN" altLang="en-US" sz="2400" b="1" kern="100" dirty="0" smtClean="0">
                  <a:solidFill>
                    <a:schemeClr val="bg1"/>
                  </a:solidFill>
                  <a:latin typeface="+mn-ea"/>
                  <a:cs typeface="Times New Roman" panose="02020603050405020304" pitchFamily="18" charset="0"/>
                </a:rPr>
                <a:t>“动画制作工具”动画</a:t>
              </a:r>
              <a:endParaRPr lang="en-US" altLang="zh-CN" sz="2400" b="1" kern="100" dirty="0" smtClean="0">
                <a:solidFill>
                  <a:schemeClr val="bg1"/>
                </a:solidFill>
                <a:latin typeface="+mn-ea"/>
                <a:cs typeface="Times New Roman" panose="02020603050405020304" pitchFamily="18" charset="0"/>
              </a:endParaRPr>
            </a:p>
          </p:txBody>
        </p:sp>
      </p:grpSp>
      <p:sp>
        <p:nvSpPr>
          <p:cNvPr id="10" name="矩形 9"/>
          <p:cNvSpPr/>
          <p:nvPr/>
        </p:nvSpPr>
        <p:spPr>
          <a:xfrm>
            <a:off x="2572630" y="3384250"/>
            <a:ext cx="2236510" cy="743986"/>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范围选择器</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5" name="组合 14"/>
          <p:cNvGrpSpPr/>
          <p:nvPr/>
        </p:nvGrpSpPr>
        <p:grpSpPr>
          <a:xfrm>
            <a:off x="2572629" y="4480760"/>
            <a:ext cx="8748005" cy="1569660"/>
            <a:chOff x="2572629" y="4013833"/>
            <a:chExt cx="8748005" cy="1569660"/>
          </a:xfrm>
        </p:grpSpPr>
        <p:sp>
          <p:nvSpPr>
            <p:cNvPr id="14" name="圆角矩形 6"/>
            <p:cNvSpPr/>
            <p:nvPr>
              <p:custDataLst>
                <p:tags r:id="rId1"/>
              </p:custDataLst>
            </p:nvPr>
          </p:nvSpPr>
          <p:spPr>
            <a:xfrm>
              <a:off x="2572630" y="4013833"/>
              <a:ext cx="8748004" cy="110291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1" name="Rectangle 2"/>
            <p:cNvSpPr>
              <a:spLocks noChangeArrowheads="1"/>
            </p:cNvSpPr>
            <p:nvPr/>
          </p:nvSpPr>
          <p:spPr bwMode="auto">
            <a:xfrm>
              <a:off x="2572629" y="4013833"/>
              <a:ext cx="8614179"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“范围选择器”可以使文字按照特定的帧序进行移动和缩放，如图</a:t>
              </a:r>
              <a:r>
                <a:rPr kumimoji="0" lang="en-US" altLang="zh-CN" sz="2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7-47</a:t>
              </a:r>
              <a:r>
                <a:rPr kumimoji="0" lang="zh-CN" altLang="en-US" sz="2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4000" b="0" i="0" u="none" strike="noStrike" cap="none" normalizeH="0" baseline="0" dirty="0" smtClean="0">
                <a:ln>
                  <a:noFill/>
                </a:ln>
                <a:solidFill>
                  <a:schemeClr val="tx1"/>
                </a:solidFill>
                <a:effectLst/>
                <a:latin typeface="Arial" panose="020B0604020202020204" pitchFamily="34" charset="0"/>
              </a:endParaRPr>
            </a:p>
          </p:txBody>
        </p:sp>
      </p:grpSp>
      <p:pic>
        <p:nvPicPr>
          <p:cNvPr id="2049"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2755" y="1863540"/>
            <a:ext cx="3962400" cy="186690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3"/>
          <p:cNvSpPr>
            <a:spLocks noChangeArrowheads="1"/>
          </p:cNvSpPr>
          <p:nvPr/>
        </p:nvSpPr>
        <p:spPr bwMode="auto">
          <a:xfrm>
            <a:off x="0" y="23241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矩形 12"/>
          <p:cNvSpPr/>
          <p:nvPr/>
        </p:nvSpPr>
        <p:spPr>
          <a:xfrm>
            <a:off x="10982558" y="2784661"/>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7-47</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279911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77930" y="261939"/>
            <a:ext cx="9064892" cy="2593555"/>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000" dirty="0">
                <a:solidFill>
                  <a:schemeClr val="tx1"/>
                </a:solidFill>
                <a:latin typeface="+mn-ea"/>
              </a:rPr>
              <a:t>在</a:t>
            </a:r>
            <a:r>
              <a:rPr lang="en-US" altLang="zh-CN" sz="2000" dirty="0">
                <a:solidFill>
                  <a:schemeClr val="tx1"/>
                </a:solidFill>
                <a:latin typeface="+mn-ea"/>
              </a:rPr>
              <a:t>After Effects</a:t>
            </a:r>
            <a:r>
              <a:rPr lang="zh-CN" altLang="zh-CN" sz="2000" dirty="0">
                <a:solidFill>
                  <a:schemeClr val="tx1"/>
                </a:solidFill>
                <a:latin typeface="+mn-ea"/>
              </a:rPr>
              <a:t>中，还为文字图层提供了单独的文字动画制作方式，从而在特效制作中提供了更多的选择，也使得影片的画面更加鲜活、更具生命力，所表现出的效果也会更好。而常用的制作文字动画的方法主要有以下</a:t>
            </a:r>
            <a:r>
              <a:rPr lang="en-US" altLang="zh-CN" sz="2000" dirty="0">
                <a:solidFill>
                  <a:schemeClr val="tx1"/>
                </a:solidFill>
                <a:latin typeface="+mn-ea"/>
              </a:rPr>
              <a:t>3</a:t>
            </a:r>
            <a:r>
              <a:rPr lang="zh-CN" altLang="zh-CN" sz="2000" dirty="0">
                <a:solidFill>
                  <a:schemeClr val="tx1"/>
                </a:solidFill>
                <a:latin typeface="+mn-ea"/>
              </a:rPr>
              <a:t>种：</a:t>
            </a:r>
          </a:p>
          <a:p>
            <a:r>
              <a:rPr lang="zh-CN" altLang="zh-CN" sz="2000" dirty="0">
                <a:solidFill>
                  <a:schemeClr val="tx1"/>
                </a:solidFill>
                <a:latin typeface="+mn-ea"/>
              </a:rPr>
              <a:t>第</a:t>
            </a:r>
            <a:r>
              <a:rPr lang="en-US" altLang="zh-CN" sz="2000" dirty="0">
                <a:solidFill>
                  <a:schemeClr val="tx1"/>
                </a:solidFill>
                <a:latin typeface="+mn-ea"/>
              </a:rPr>
              <a:t>1</a:t>
            </a:r>
            <a:r>
              <a:rPr lang="zh-CN" altLang="zh-CN" sz="2000" dirty="0">
                <a:solidFill>
                  <a:schemeClr val="tx1"/>
                </a:solidFill>
                <a:latin typeface="+mn-ea"/>
              </a:rPr>
              <a:t>种：通过“源文本”属性制作动画。</a:t>
            </a:r>
          </a:p>
          <a:p>
            <a:r>
              <a:rPr lang="zh-CN" altLang="zh-CN" sz="2000" dirty="0">
                <a:solidFill>
                  <a:schemeClr val="tx1"/>
                </a:solidFill>
                <a:latin typeface="+mn-ea"/>
              </a:rPr>
              <a:t>第</a:t>
            </a:r>
            <a:r>
              <a:rPr lang="en-US" altLang="zh-CN" sz="2000" dirty="0">
                <a:solidFill>
                  <a:schemeClr val="tx1"/>
                </a:solidFill>
                <a:latin typeface="+mn-ea"/>
              </a:rPr>
              <a:t>2</a:t>
            </a:r>
            <a:r>
              <a:rPr lang="zh-CN" altLang="zh-CN" sz="2000" dirty="0">
                <a:solidFill>
                  <a:schemeClr val="tx1"/>
                </a:solidFill>
                <a:latin typeface="+mn-ea"/>
              </a:rPr>
              <a:t>种：将文字图层自带的基本动画与选择器相结合来制作单个文字动画或文本动画。</a:t>
            </a:r>
          </a:p>
          <a:p>
            <a:r>
              <a:rPr lang="zh-CN" altLang="zh-CN" sz="2000" dirty="0">
                <a:solidFill>
                  <a:schemeClr val="tx1"/>
                </a:solidFill>
                <a:latin typeface="+mn-ea"/>
              </a:rPr>
              <a:t>第</a:t>
            </a:r>
            <a:r>
              <a:rPr lang="en-US" altLang="zh-CN" sz="2000" dirty="0">
                <a:solidFill>
                  <a:schemeClr val="tx1"/>
                </a:solidFill>
                <a:latin typeface="+mn-ea"/>
              </a:rPr>
              <a:t>3</a:t>
            </a:r>
            <a:r>
              <a:rPr lang="zh-CN" altLang="zh-CN" sz="2000" dirty="0">
                <a:solidFill>
                  <a:schemeClr val="tx1"/>
                </a:solidFill>
                <a:latin typeface="+mn-ea"/>
              </a:rPr>
              <a:t>种：调用文本动画中的预设动画，然后再根据需要进行人性化修改。</a:t>
            </a:r>
          </a:p>
          <a:p>
            <a:endParaRPr lang="zh-CN" altLang="zh-CN" sz="2400" dirty="0">
              <a:solidFill>
                <a:schemeClr val="tx1"/>
              </a:solidFill>
              <a:latin typeface="+mn-ea"/>
            </a:endParaRPr>
          </a:p>
        </p:txBody>
      </p:sp>
      <p:sp>
        <p:nvSpPr>
          <p:cNvPr id="13" name="矩形: 圆角 12"/>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01796" y="857250"/>
            <a:ext cx="1415772" cy="461665"/>
          </a:xfrm>
          <a:prstGeom prst="rect">
            <a:avLst/>
          </a:prstGeom>
          <a:noFill/>
        </p:spPr>
        <p:txBody>
          <a:bodyPr wrap="none" rtlCol="0">
            <a:spAutoFit/>
          </a:bodyPr>
          <a:lstStyle/>
          <a:p>
            <a:pPr algn="ctr"/>
            <a:r>
              <a:rPr lang="zh-CN" altLang="en-US" sz="2400" b="1" dirty="0">
                <a:solidFill>
                  <a:schemeClr val="bg1"/>
                </a:solidFill>
              </a:rPr>
              <a:t>本节概论</a:t>
            </a:r>
          </a:p>
        </p:txBody>
      </p:sp>
      <p:sp>
        <p:nvSpPr>
          <p:cNvPr id="15" name="文本框 14"/>
          <p:cNvSpPr txBox="1"/>
          <p:nvPr/>
        </p:nvSpPr>
        <p:spPr>
          <a:xfrm>
            <a:off x="412977" y="3840182"/>
            <a:ext cx="1658711" cy="830997"/>
          </a:xfrm>
          <a:prstGeom prst="rect">
            <a:avLst/>
          </a:prstGeom>
          <a:noFill/>
        </p:spPr>
        <p:txBody>
          <a:bodyPr wrap="square" rtlCol="0">
            <a:spAutoFit/>
          </a:bodyPr>
          <a:lstStyle/>
          <a:p>
            <a:pPr algn="ctr"/>
            <a:r>
              <a:rPr lang="zh-CN" altLang="zh-CN" sz="2400" dirty="0"/>
              <a:t>本节知识思维导图：</a:t>
            </a:r>
            <a:endParaRPr lang="zh-CN" altLang="en-US" sz="3200" dirty="0">
              <a:solidFill>
                <a:schemeClr val="tx1">
                  <a:lumMod val="75000"/>
                  <a:lumOff val="25000"/>
                </a:schemeClr>
              </a:solidFill>
            </a:endParaRPr>
          </a:p>
        </p:txBody>
      </p:sp>
      <p:sp>
        <p:nvSpPr>
          <p:cNvPr id="19" name="等腰三角形 18"/>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表格 2"/>
          <p:cNvGraphicFramePr>
            <a:graphicFrameLocks noGrp="1"/>
          </p:cNvGraphicFramePr>
          <p:nvPr>
            <p:extLst>
              <p:ext uri="{D42A27DB-BD31-4B8C-83A1-F6EECF244321}">
                <p14:modId xmlns:p14="http://schemas.microsoft.com/office/powerpoint/2010/main" val="55829540"/>
              </p:ext>
            </p:extLst>
          </p:nvPr>
        </p:nvGraphicFramePr>
        <p:xfrm>
          <a:off x="2677930" y="3093312"/>
          <a:ext cx="8631754" cy="3291840"/>
        </p:xfrm>
        <a:graphic>
          <a:graphicData uri="http://schemas.openxmlformats.org/drawingml/2006/table">
            <a:tbl>
              <a:tblPr firstRow="1" firstCol="1" bandRow="1">
                <a:tableStyleId>{5C22544A-7EE6-4342-B048-85BDC9FD1C3A}</a:tableStyleId>
              </a:tblPr>
              <a:tblGrid>
                <a:gridCol w="963628">
                  <a:extLst>
                    <a:ext uri="{9D8B030D-6E8A-4147-A177-3AD203B41FA5}">
                      <a16:colId xmlns:a16="http://schemas.microsoft.com/office/drawing/2014/main" val="309527182"/>
                    </a:ext>
                  </a:extLst>
                </a:gridCol>
                <a:gridCol w="3546178">
                  <a:extLst>
                    <a:ext uri="{9D8B030D-6E8A-4147-A177-3AD203B41FA5}">
                      <a16:colId xmlns:a16="http://schemas.microsoft.com/office/drawing/2014/main" val="4135986666"/>
                    </a:ext>
                  </a:extLst>
                </a:gridCol>
                <a:gridCol w="2502068">
                  <a:extLst>
                    <a:ext uri="{9D8B030D-6E8A-4147-A177-3AD203B41FA5}">
                      <a16:colId xmlns:a16="http://schemas.microsoft.com/office/drawing/2014/main" val="2489018436"/>
                    </a:ext>
                  </a:extLst>
                </a:gridCol>
                <a:gridCol w="1619880">
                  <a:extLst>
                    <a:ext uri="{9D8B030D-6E8A-4147-A177-3AD203B41FA5}">
                      <a16:colId xmlns:a16="http://schemas.microsoft.com/office/drawing/2014/main" val="1954733190"/>
                    </a:ext>
                  </a:extLst>
                </a:gridCol>
              </a:tblGrid>
              <a:tr h="342504">
                <a:tc rowSpan="5">
                  <a:txBody>
                    <a:bodyPr/>
                    <a:lstStyle/>
                    <a:p>
                      <a:pPr algn="just">
                        <a:lnSpc>
                          <a:spcPct val="150000"/>
                        </a:lnSpc>
                        <a:spcAft>
                          <a:spcPts val="0"/>
                        </a:spcAft>
                      </a:pPr>
                      <a:r>
                        <a:rPr lang="en-US" sz="1600" kern="100">
                          <a:effectLst/>
                        </a:rPr>
                        <a:t> </a:t>
                      </a:r>
                      <a:endParaRPr lang="zh-CN" sz="1200" kern="100">
                        <a:effectLst/>
                      </a:endParaRPr>
                    </a:p>
                    <a:p>
                      <a:pPr algn="just">
                        <a:lnSpc>
                          <a:spcPct val="150000"/>
                        </a:lnSpc>
                        <a:spcAft>
                          <a:spcPts val="0"/>
                        </a:spcAft>
                      </a:pPr>
                      <a:r>
                        <a:rPr lang="en-US" sz="1600" kern="100">
                          <a:effectLst/>
                        </a:rPr>
                        <a:t> </a:t>
                      </a:r>
                      <a:endParaRPr lang="zh-CN" sz="1200" kern="100">
                        <a:effectLst/>
                      </a:endParaRPr>
                    </a:p>
                    <a:p>
                      <a:pPr algn="just">
                        <a:lnSpc>
                          <a:spcPct val="150000"/>
                        </a:lnSpc>
                        <a:spcAft>
                          <a:spcPts val="0"/>
                        </a:spcAft>
                      </a:pPr>
                      <a:r>
                        <a:rPr lang="zh-CN" sz="1600" kern="100">
                          <a:effectLst/>
                        </a:rPr>
                        <a:t>文</a:t>
                      </a:r>
                      <a:endParaRPr lang="zh-CN" sz="1200" kern="100">
                        <a:effectLst/>
                      </a:endParaRPr>
                    </a:p>
                    <a:p>
                      <a:pPr algn="just">
                        <a:lnSpc>
                          <a:spcPct val="150000"/>
                        </a:lnSpc>
                        <a:spcAft>
                          <a:spcPts val="0"/>
                        </a:spcAft>
                      </a:pPr>
                      <a:r>
                        <a:rPr lang="zh-CN" sz="1600" kern="100">
                          <a:effectLst/>
                        </a:rPr>
                        <a:t>字</a:t>
                      </a:r>
                      <a:endParaRPr lang="zh-CN" sz="1200" kern="100">
                        <a:effectLst/>
                      </a:endParaRPr>
                    </a:p>
                    <a:p>
                      <a:pPr algn="just">
                        <a:lnSpc>
                          <a:spcPct val="150000"/>
                        </a:lnSpc>
                        <a:spcAft>
                          <a:spcPts val="0"/>
                        </a:spcAft>
                      </a:pPr>
                      <a:r>
                        <a:rPr lang="zh-CN" sz="1600" kern="100">
                          <a:effectLst/>
                        </a:rPr>
                        <a:t>动</a:t>
                      </a:r>
                      <a:endParaRPr lang="zh-CN" sz="1200" kern="100">
                        <a:effectLst/>
                      </a:endParaRPr>
                    </a:p>
                    <a:p>
                      <a:pPr algn="just">
                        <a:lnSpc>
                          <a:spcPct val="150000"/>
                        </a:lnSpc>
                        <a:spcAft>
                          <a:spcPts val="0"/>
                        </a:spcAft>
                      </a:pPr>
                      <a:r>
                        <a:rPr lang="zh-CN" sz="1600" kern="100">
                          <a:effectLst/>
                        </a:rPr>
                        <a:t>画</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a:effectLst/>
                        </a:rPr>
                        <a:t>分类</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a:effectLst/>
                        </a:rPr>
                        <a:t>内容</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a:effectLst/>
                        </a:rPr>
                        <a:t>重要性</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15087908"/>
                  </a:ext>
                </a:extLst>
              </a:tr>
              <a:tr h="725204">
                <a:tc vMerge="1">
                  <a:txBody>
                    <a:bodyPr/>
                    <a:lstStyle/>
                    <a:p>
                      <a:endParaRPr lang="zh-CN" altLang="en-US"/>
                    </a:p>
                  </a:txBody>
                  <a:tcPr/>
                </a:tc>
                <a:tc>
                  <a:txBody>
                    <a:bodyPr/>
                    <a:lstStyle/>
                    <a:p>
                      <a:pPr algn="just">
                        <a:lnSpc>
                          <a:spcPct val="150000"/>
                        </a:lnSpc>
                        <a:spcAft>
                          <a:spcPts val="0"/>
                        </a:spcAft>
                      </a:pPr>
                      <a:r>
                        <a:rPr lang="zh-CN" sz="1600" kern="100">
                          <a:effectLst/>
                        </a:rPr>
                        <a:t>“源文本”动画</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a:effectLst/>
                        </a:rPr>
                        <a:t>掌握使用“源文本”制作动画</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a:effectLst/>
                        </a:rPr>
                        <a:t>✮✮✮✮✮</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479144623"/>
                  </a:ext>
                </a:extLst>
              </a:tr>
              <a:tr h="725204">
                <a:tc vMerge="1">
                  <a:txBody>
                    <a:bodyPr/>
                    <a:lstStyle/>
                    <a:p>
                      <a:endParaRPr lang="zh-CN" altLang="en-US"/>
                    </a:p>
                  </a:txBody>
                  <a:tcPr/>
                </a:tc>
                <a:tc>
                  <a:txBody>
                    <a:bodyPr/>
                    <a:lstStyle/>
                    <a:p>
                      <a:pPr algn="just">
                        <a:lnSpc>
                          <a:spcPct val="150000"/>
                        </a:lnSpc>
                        <a:spcAft>
                          <a:spcPts val="0"/>
                        </a:spcAft>
                      </a:pPr>
                      <a:r>
                        <a:rPr lang="zh-CN" sz="1600" kern="100">
                          <a:effectLst/>
                        </a:rPr>
                        <a:t>“动画制作工具”动画</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a:effectLst/>
                        </a:rPr>
                        <a:t>掌握使用“动画制作工具”功能制作动画</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a:effectLst/>
                        </a:rPr>
                        <a:t>✮✮✮✮✮</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15045342"/>
                  </a:ext>
                </a:extLst>
              </a:tr>
              <a:tr h="725204">
                <a:tc vMerge="1">
                  <a:txBody>
                    <a:bodyPr/>
                    <a:lstStyle/>
                    <a:p>
                      <a:endParaRPr lang="zh-CN" altLang="en-US"/>
                    </a:p>
                  </a:txBody>
                  <a:tcPr/>
                </a:tc>
                <a:tc>
                  <a:txBody>
                    <a:bodyPr/>
                    <a:lstStyle/>
                    <a:p>
                      <a:pPr algn="just">
                        <a:lnSpc>
                          <a:spcPct val="150000"/>
                        </a:lnSpc>
                        <a:spcAft>
                          <a:spcPts val="0"/>
                        </a:spcAft>
                      </a:pPr>
                      <a:r>
                        <a:rPr lang="zh-CN" sz="1600" kern="100">
                          <a:effectLst/>
                        </a:rPr>
                        <a:t>路径动画文字</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a:effectLst/>
                        </a:rPr>
                        <a:t>了解如何使用路径来制作动画文字</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a:effectLst/>
                        </a:rPr>
                        <a:t>✮✮✮✮✮</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20399470"/>
                  </a:ext>
                </a:extLst>
              </a:tr>
              <a:tr h="725204">
                <a:tc vMerge="1">
                  <a:txBody>
                    <a:bodyPr/>
                    <a:lstStyle/>
                    <a:p>
                      <a:endParaRPr lang="zh-CN" altLang="en-US"/>
                    </a:p>
                  </a:txBody>
                  <a:tcPr/>
                </a:tc>
                <a:tc>
                  <a:txBody>
                    <a:bodyPr/>
                    <a:lstStyle/>
                    <a:p>
                      <a:pPr algn="just">
                        <a:lnSpc>
                          <a:spcPct val="150000"/>
                        </a:lnSpc>
                        <a:spcAft>
                          <a:spcPts val="0"/>
                        </a:spcAft>
                      </a:pPr>
                      <a:r>
                        <a:rPr lang="zh-CN" sz="1600" kern="100">
                          <a:effectLst/>
                        </a:rPr>
                        <a:t>预设的文字动画</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a:effectLst/>
                        </a:rPr>
                        <a:t>掌握使用预设进行文字动画的制作</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dirty="0">
                          <a:effectLst/>
                        </a:rPr>
                        <a:t>✮✮✮✮✮</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04870006"/>
                  </a:ext>
                </a:extLst>
              </a:tr>
            </a:tbl>
          </a:graphicData>
        </a:graphic>
      </p:graphicFrame>
    </p:spTree>
    <p:custDataLst>
      <p:tags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8654" y="808690"/>
            <a:ext cx="2250150" cy="1200329"/>
            <a:chOff x="169200" y="1559428"/>
            <a:chExt cx="2250150" cy="120032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1330" y="1559428"/>
              <a:ext cx="1926863" cy="1200329"/>
            </a:xfrm>
            <a:prstGeom prst="rect">
              <a:avLst/>
            </a:prstGeom>
          </p:spPr>
          <p:txBody>
            <a:bodyPr wrap="square">
              <a:spAutoFit/>
            </a:bodyPr>
            <a:lstStyle/>
            <a:p>
              <a:pPr algn="just">
                <a:lnSpc>
                  <a:spcPct val="150000"/>
                </a:lnSpc>
                <a:spcAft>
                  <a:spcPts val="0"/>
                </a:spcAft>
              </a:pPr>
              <a:r>
                <a:rPr lang="zh-CN" altLang="en-US" sz="2400" b="1" kern="100" dirty="0" smtClean="0">
                  <a:solidFill>
                    <a:schemeClr val="bg1"/>
                  </a:solidFill>
                  <a:latin typeface="+mn-ea"/>
                  <a:cs typeface="Times New Roman" panose="02020603050405020304" pitchFamily="18" charset="0"/>
                </a:rPr>
                <a:t>“动画制作工具”动画</a:t>
              </a:r>
              <a:endParaRPr lang="en-US" altLang="zh-CN" sz="2400" b="1" kern="100" dirty="0" smtClean="0">
                <a:solidFill>
                  <a:schemeClr val="bg1"/>
                </a:solidFill>
                <a:latin typeface="+mn-ea"/>
                <a:cs typeface="Times New Roman" panose="02020603050405020304" pitchFamily="18" charset="0"/>
              </a:endParaRPr>
            </a:p>
          </p:txBody>
        </p:sp>
      </p:grpSp>
      <p:sp>
        <p:nvSpPr>
          <p:cNvPr id="8" name="矩形 7"/>
          <p:cNvSpPr/>
          <p:nvPr/>
        </p:nvSpPr>
        <p:spPr>
          <a:xfrm>
            <a:off x="2580733" y="242494"/>
            <a:ext cx="2244525"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属性详解：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497916" y="844986"/>
            <a:ext cx="9603290" cy="5909310"/>
          </a:xfrm>
          <a:prstGeom prst="rect">
            <a:avLst/>
          </a:prstGeom>
        </p:spPr>
        <p:txBody>
          <a:bodyPr wrap="square">
            <a:spAutoFit/>
          </a:bodyPr>
          <a:lstStyle/>
          <a:p>
            <a:pPr algn="just">
              <a:lnSpc>
                <a:spcPct val="150000"/>
              </a:lnSpc>
              <a:spcAft>
                <a:spcPts val="0"/>
              </a:spcAft>
            </a:pPr>
            <a:r>
              <a:rPr lang="zh-CN" altLang="zh-CN" b="1" kern="100" dirty="0">
                <a:latin typeface="微软雅黑" panose="020B0503020204020204" pitchFamily="34" charset="-122"/>
                <a:ea typeface="微软雅黑" panose="020B0503020204020204" pitchFamily="34" charset="-122"/>
                <a:cs typeface="宋体" panose="02010600030101010101" pitchFamily="2" charset="-122"/>
              </a:rPr>
              <a:t>起始</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：设置选择的起始位置。</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b="1" kern="100" dirty="0">
                <a:latin typeface="微软雅黑" panose="020B0503020204020204" pitchFamily="34" charset="-122"/>
                <a:ea typeface="微软雅黑" panose="020B0503020204020204" pitchFamily="34" charset="-122"/>
                <a:cs typeface="宋体" panose="02010600030101010101" pitchFamily="2" charset="-122"/>
              </a:rPr>
              <a:t>结束</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：设置选择的结束位置。</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b="1" kern="100" dirty="0">
                <a:latin typeface="微软雅黑" panose="020B0503020204020204" pitchFamily="34" charset="-122"/>
                <a:ea typeface="微软雅黑" panose="020B0503020204020204" pitchFamily="34" charset="-122"/>
                <a:cs typeface="宋体" panose="02010600030101010101" pitchFamily="2" charset="-122"/>
              </a:rPr>
              <a:t>偏移</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：设置选择器的整体偏移量。</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b="1" kern="100" dirty="0">
                <a:latin typeface="微软雅黑" panose="020B0503020204020204" pitchFamily="34" charset="-122"/>
                <a:ea typeface="微软雅黑" panose="020B0503020204020204" pitchFamily="34" charset="-122"/>
                <a:cs typeface="宋体" panose="02010600030101010101" pitchFamily="2" charset="-122"/>
              </a:rPr>
              <a:t>单位</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：设置选择范围的单位。</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b="1" kern="100" dirty="0">
                <a:latin typeface="微软雅黑" panose="020B0503020204020204" pitchFamily="34" charset="-122"/>
                <a:ea typeface="微软雅黑" panose="020B0503020204020204" pitchFamily="34" charset="-122"/>
                <a:cs typeface="宋体" panose="02010600030101010101" pitchFamily="2" charset="-122"/>
              </a:rPr>
              <a:t>依据</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：设置选择器动画的基于模式。</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b="1" kern="100" dirty="0">
                <a:latin typeface="微软雅黑" panose="020B0503020204020204" pitchFamily="34" charset="-122"/>
                <a:ea typeface="微软雅黑" panose="020B0503020204020204" pitchFamily="34" charset="-122"/>
                <a:cs typeface="宋体" panose="02010600030101010101" pitchFamily="2" charset="-122"/>
              </a:rPr>
              <a:t>模式</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：设置多个范围选择器的混合模式。</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b="1" kern="100" dirty="0">
                <a:latin typeface="微软雅黑" panose="020B0503020204020204" pitchFamily="34" charset="-122"/>
                <a:ea typeface="微软雅黑" panose="020B0503020204020204" pitchFamily="34" charset="-122"/>
                <a:cs typeface="宋体" panose="02010600030101010101" pitchFamily="2" charset="-122"/>
              </a:rPr>
              <a:t>数量</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：设置动画属性参数对选择器文字的影响程度。</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0</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表示没有任何影响，影响程度随百分比递增。</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b="1" kern="100" dirty="0">
                <a:latin typeface="微软雅黑" panose="020B0503020204020204" pitchFamily="34" charset="-122"/>
                <a:ea typeface="微软雅黑" panose="020B0503020204020204" pitchFamily="34" charset="-122"/>
                <a:cs typeface="宋体" panose="02010600030101010101" pitchFamily="2" charset="-122"/>
              </a:rPr>
              <a:t>形状</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：设置选择器边缘的过渡方式。</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b="1" kern="100" dirty="0">
                <a:latin typeface="微软雅黑" panose="020B0503020204020204" pitchFamily="34" charset="-122"/>
                <a:ea typeface="微软雅黑" panose="020B0503020204020204" pitchFamily="34" charset="-122"/>
                <a:cs typeface="宋体" panose="02010600030101010101" pitchFamily="2" charset="-122"/>
              </a:rPr>
              <a:t>平滑度</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：只有在设置“正方形”形状时，该选项才生效，它决定了一个字符向另一个字符过渡的动画时间。</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b="1" kern="100" dirty="0">
                <a:latin typeface="微软雅黑" panose="020B0503020204020204" pitchFamily="34" charset="-122"/>
                <a:ea typeface="微软雅黑" panose="020B0503020204020204" pitchFamily="34" charset="-122"/>
                <a:cs typeface="宋体" panose="02010600030101010101" pitchFamily="2" charset="-122"/>
              </a:rPr>
              <a:t>缓和高</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：在文字从完全选择状态到部分选择状态这一过程中，状态改变的速度。</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b="1" kern="100" dirty="0">
                <a:latin typeface="微软雅黑" panose="020B0503020204020204" pitchFamily="34" charset="-122"/>
                <a:ea typeface="微软雅黑" panose="020B0503020204020204" pitchFamily="34" charset="-122"/>
                <a:cs typeface="宋体" panose="02010600030101010101" pitchFamily="2" charset="-122"/>
              </a:rPr>
              <a:t>缓和低</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：在文字从部分选择状态到完全选择状态这一过程中，状态改变的速度，与缓和高相反。</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b="1" kern="100" dirty="0">
                <a:latin typeface="微软雅黑" panose="020B0503020204020204" pitchFamily="34" charset="-122"/>
                <a:ea typeface="微软雅黑" panose="020B0503020204020204" pitchFamily="34" charset="-122"/>
                <a:cs typeface="宋体" panose="02010600030101010101" pitchFamily="2" charset="-122"/>
              </a:rPr>
              <a:t>随机排序</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：用于决定是否启用随机设置。</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14080274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8654" y="808690"/>
            <a:ext cx="2250150" cy="1200329"/>
            <a:chOff x="169200" y="1559428"/>
            <a:chExt cx="2250150" cy="120032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1330" y="1559428"/>
              <a:ext cx="1926863" cy="1200329"/>
            </a:xfrm>
            <a:prstGeom prst="rect">
              <a:avLst/>
            </a:prstGeom>
          </p:spPr>
          <p:txBody>
            <a:bodyPr wrap="square">
              <a:spAutoFit/>
            </a:bodyPr>
            <a:lstStyle/>
            <a:p>
              <a:pPr algn="just">
                <a:lnSpc>
                  <a:spcPct val="150000"/>
                </a:lnSpc>
                <a:spcAft>
                  <a:spcPts val="0"/>
                </a:spcAft>
              </a:pPr>
              <a:r>
                <a:rPr lang="zh-CN" altLang="en-US" sz="2400" b="1" kern="100" dirty="0" smtClean="0">
                  <a:solidFill>
                    <a:schemeClr val="bg1"/>
                  </a:solidFill>
                  <a:latin typeface="+mn-ea"/>
                  <a:cs typeface="Times New Roman" panose="02020603050405020304" pitchFamily="18" charset="0"/>
                </a:rPr>
                <a:t>“动画制作工具”动画</a:t>
              </a:r>
              <a:endParaRPr lang="en-US" altLang="zh-CN" sz="2400" b="1" kern="100" dirty="0" smtClean="0">
                <a:solidFill>
                  <a:schemeClr val="bg1"/>
                </a:solidFill>
                <a:latin typeface="+mn-ea"/>
                <a:cs typeface="Times New Roman" panose="02020603050405020304" pitchFamily="18" charset="0"/>
              </a:endParaRPr>
            </a:p>
          </p:txBody>
        </p:sp>
      </p:grpSp>
      <p:sp>
        <p:nvSpPr>
          <p:cNvPr id="8" name="矩形 7"/>
          <p:cNvSpPr/>
          <p:nvPr/>
        </p:nvSpPr>
        <p:spPr>
          <a:xfrm>
            <a:off x="2580733" y="242494"/>
            <a:ext cx="2244525"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属性详解：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580733" y="998208"/>
            <a:ext cx="9377464" cy="2462213"/>
          </a:xfrm>
          <a:prstGeom prst="rect">
            <a:avLst/>
          </a:prstGeom>
        </p:spPr>
        <p:txBody>
          <a:bodyPr wrap="square">
            <a:spAutoFit/>
          </a:bodyPr>
          <a:lstStyle/>
          <a:p>
            <a:pPr>
              <a:lnSpc>
                <a:spcPct val="150000"/>
              </a:lnSpc>
            </a:pPr>
            <a:r>
              <a:rPr lang="zh-CN" altLang="zh-CN" sz="2800" b="1" kern="100" dirty="0">
                <a:solidFill>
                  <a:srgbClr val="FF0000"/>
                </a:solidFill>
                <a:latin typeface="+mn-ea"/>
                <a:cs typeface="宋体" panose="02010600030101010101" pitchFamily="2" charset="-122"/>
              </a:rPr>
              <a:t>技巧小贴士：</a:t>
            </a:r>
            <a:endParaRPr lang="zh-CN" altLang="zh-CN" sz="2000" kern="100" dirty="0">
              <a:solidFill>
                <a:srgbClr val="FF0000"/>
              </a:solidFill>
              <a:latin typeface="+mn-ea"/>
              <a:cs typeface="Times New Roman" panose="02020603050405020304" pitchFamily="18" charset="0"/>
            </a:endParaRPr>
          </a:p>
          <a:p>
            <a:r>
              <a:rPr lang="zh-CN" altLang="zh-CN" sz="2800" kern="100" dirty="0">
                <a:solidFill>
                  <a:srgbClr val="FF0000"/>
                </a:solidFill>
                <a:latin typeface="+mn-ea"/>
                <a:cs typeface="宋体" panose="02010600030101010101" pitchFamily="2" charset="-122"/>
              </a:rPr>
              <a:t>在设置选择的起始和结束位置时，除了可以在“时间轴面板”中对“起始”和“结束”选项进行设置外，还可以在“合成”面板中通过范围选择光标进行设置，如图</a:t>
            </a:r>
            <a:r>
              <a:rPr lang="en-US" altLang="zh-CN" sz="2800" kern="100" dirty="0">
                <a:solidFill>
                  <a:srgbClr val="FF0000"/>
                </a:solidFill>
                <a:latin typeface="+mn-ea"/>
                <a:cs typeface="宋体" panose="02010600030101010101" pitchFamily="2" charset="-122"/>
              </a:rPr>
              <a:t>7-48</a:t>
            </a:r>
            <a:r>
              <a:rPr lang="zh-CN" altLang="zh-CN" sz="2800" kern="100" dirty="0">
                <a:solidFill>
                  <a:srgbClr val="FF0000"/>
                </a:solidFill>
                <a:latin typeface="+mn-ea"/>
                <a:cs typeface="宋体" panose="02010600030101010101" pitchFamily="2" charset="-122"/>
              </a:rPr>
              <a:t>所示。</a:t>
            </a:r>
            <a:endParaRPr lang="zh-CN" altLang="en-US" sz="2800" dirty="0">
              <a:solidFill>
                <a:srgbClr val="FF0000"/>
              </a:solidFill>
              <a:latin typeface="+mn-ea"/>
            </a:endParaRPr>
          </a:p>
        </p:txBody>
      </p:sp>
      <p:pic>
        <p:nvPicPr>
          <p:cNvPr id="10" name="图片 9"/>
          <p:cNvPicPr/>
          <p:nvPr/>
        </p:nvPicPr>
        <p:blipFill>
          <a:blip r:embed="rId2"/>
          <a:stretch>
            <a:fillRect/>
          </a:stretch>
        </p:blipFill>
        <p:spPr>
          <a:xfrm>
            <a:off x="4825258" y="3460421"/>
            <a:ext cx="4174996" cy="1959540"/>
          </a:xfrm>
          <a:prstGeom prst="rect">
            <a:avLst/>
          </a:prstGeom>
        </p:spPr>
      </p:pic>
      <p:sp>
        <p:nvSpPr>
          <p:cNvPr id="11" name="矩形 10"/>
          <p:cNvSpPr/>
          <p:nvPr/>
        </p:nvSpPr>
        <p:spPr>
          <a:xfrm>
            <a:off x="6074729" y="5415799"/>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7-48</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167813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6"/>
          <p:cNvSpPr/>
          <p:nvPr>
            <p:custDataLst>
              <p:tags r:id="rId1"/>
            </p:custDataLst>
          </p:nvPr>
        </p:nvSpPr>
        <p:spPr>
          <a:xfrm>
            <a:off x="2584743" y="1151348"/>
            <a:ext cx="8748004" cy="147375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88654" y="808690"/>
            <a:ext cx="2250150" cy="1200329"/>
            <a:chOff x="169200" y="1559428"/>
            <a:chExt cx="2250150" cy="120032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1330" y="1559428"/>
              <a:ext cx="1926863" cy="1200329"/>
            </a:xfrm>
            <a:prstGeom prst="rect">
              <a:avLst/>
            </a:prstGeom>
          </p:spPr>
          <p:txBody>
            <a:bodyPr wrap="square">
              <a:spAutoFit/>
            </a:bodyPr>
            <a:lstStyle/>
            <a:p>
              <a:pPr algn="just">
                <a:lnSpc>
                  <a:spcPct val="150000"/>
                </a:lnSpc>
                <a:spcAft>
                  <a:spcPts val="0"/>
                </a:spcAft>
              </a:pPr>
              <a:r>
                <a:rPr lang="zh-CN" altLang="en-US" sz="2400" b="1" kern="100" dirty="0" smtClean="0">
                  <a:solidFill>
                    <a:schemeClr val="bg1"/>
                  </a:solidFill>
                  <a:latin typeface="+mn-ea"/>
                  <a:cs typeface="Times New Roman" panose="02020603050405020304" pitchFamily="18" charset="0"/>
                </a:rPr>
                <a:t>“动画制作工具”动画</a:t>
              </a:r>
              <a:endParaRPr lang="en-US" altLang="zh-CN" sz="2400" b="1" kern="100" dirty="0" smtClean="0">
                <a:solidFill>
                  <a:schemeClr val="bg1"/>
                </a:solidFill>
                <a:latin typeface="+mn-ea"/>
                <a:cs typeface="Times New Roman" panose="02020603050405020304" pitchFamily="18" charset="0"/>
              </a:endParaRPr>
            </a:p>
          </p:txBody>
        </p:sp>
      </p:grpSp>
      <p:sp>
        <p:nvSpPr>
          <p:cNvPr id="8" name="矩形 7"/>
          <p:cNvSpPr/>
          <p:nvPr/>
        </p:nvSpPr>
        <p:spPr>
          <a:xfrm>
            <a:off x="2584743" y="242494"/>
            <a:ext cx="2236510" cy="743986"/>
          </a:xfrm>
          <a:prstGeom prst="rect">
            <a:avLst/>
          </a:prstGeom>
        </p:spPr>
        <p:txBody>
          <a:bodyPr wrap="none">
            <a:spAutoFit/>
          </a:bodyPr>
          <a:lstStyle/>
          <a:p>
            <a:pPr algn="just">
              <a:lnSpc>
                <a:spcPct val="150000"/>
              </a:lnSpc>
              <a:spcAft>
                <a:spcPts val="0"/>
              </a:spcAft>
            </a:pPr>
            <a:r>
              <a:rPr lang="zh-CN" altLang="en-US" sz="3200" b="1" kern="100" dirty="0">
                <a:latin typeface="微软雅黑" panose="020B0503020204020204" pitchFamily="34" charset="-122"/>
                <a:ea typeface="微软雅黑" panose="020B0503020204020204" pitchFamily="34" charset="-122"/>
                <a:cs typeface="Times New Roman" panose="02020603050405020304" pitchFamily="18" charset="0"/>
              </a:rPr>
              <a:t>摆</a:t>
            </a:r>
            <a:r>
              <a:rPr lang="zh-CN" altLang="en-US" sz="3200" b="1" kern="100" dirty="0" smtClean="0">
                <a:latin typeface="微软雅黑" panose="020B0503020204020204" pitchFamily="34" charset="-122"/>
                <a:ea typeface="微软雅黑" panose="020B0503020204020204" pitchFamily="34" charset="-122"/>
                <a:cs typeface="Times New Roman" panose="02020603050405020304" pitchFamily="18" charset="0"/>
              </a:rPr>
              <a:t>动选择器</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892357" y="1151348"/>
            <a:ext cx="8333362" cy="1308884"/>
          </a:xfrm>
          <a:prstGeom prst="rect">
            <a:avLst/>
          </a:prstGeom>
        </p:spPr>
        <p:txBody>
          <a:bodyPr wrap="square">
            <a:spAutoFit/>
          </a:bodyPr>
          <a:lstStyle/>
          <a:p>
            <a:pPr algn="just">
              <a:lnSpc>
                <a:spcPct val="150000"/>
              </a:lnSpc>
              <a:spcAft>
                <a:spcPts val="0"/>
              </a:spcAft>
            </a:pP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使用“摆动选择器”可以让文本指定的时间段内产生摇摆动画，如图</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7-49</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所示，其属性如图</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7-50</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p:nvPr/>
        </p:nvPicPr>
        <p:blipFill>
          <a:blip r:embed="rId3"/>
          <a:stretch>
            <a:fillRect/>
          </a:stretch>
        </p:blipFill>
        <p:spPr>
          <a:xfrm>
            <a:off x="2717261" y="2989099"/>
            <a:ext cx="3644630" cy="2789131"/>
          </a:xfrm>
          <a:prstGeom prst="rect">
            <a:avLst/>
          </a:prstGeom>
        </p:spPr>
      </p:pic>
      <p:sp>
        <p:nvSpPr>
          <p:cNvPr id="12" name="矩形 11"/>
          <p:cNvSpPr/>
          <p:nvPr/>
        </p:nvSpPr>
        <p:spPr>
          <a:xfrm>
            <a:off x="3631936" y="5888313"/>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7-49</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3" name="图片 12"/>
          <p:cNvPicPr/>
          <p:nvPr/>
        </p:nvPicPr>
        <p:blipFill>
          <a:blip r:embed="rId4"/>
          <a:stretch>
            <a:fillRect/>
          </a:stretch>
        </p:blipFill>
        <p:spPr>
          <a:xfrm>
            <a:off x="7059037" y="3040445"/>
            <a:ext cx="4847617" cy="1842840"/>
          </a:xfrm>
          <a:prstGeom prst="rect">
            <a:avLst/>
          </a:prstGeom>
        </p:spPr>
      </p:pic>
      <p:sp>
        <p:nvSpPr>
          <p:cNvPr id="14" name="矩形 13"/>
          <p:cNvSpPr/>
          <p:nvPr/>
        </p:nvSpPr>
        <p:spPr>
          <a:xfrm>
            <a:off x="8623375" y="5205384"/>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7-50</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1087042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6"/>
          <p:cNvSpPr/>
          <p:nvPr>
            <p:custDataLst>
              <p:tags r:id="rId1"/>
            </p:custDataLst>
          </p:nvPr>
        </p:nvSpPr>
        <p:spPr>
          <a:xfrm>
            <a:off x="2731563" y="986479"/>
            <a:ext cx="9144000" cy="543377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88654" y="808690"/>
            <a:ext cx="2250150" cy="1200329"/>
            <a:chOff x="169200" y="1559428"/>
            <a:chExt cx="2250150" cy="120032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1330" y="1559428"/>
              <a:ext cx="1926863" cy="1200329"/>
            </a:xfrm>
            <a:prstGeom prst="rect">
              <a:avLst/>
            </a:prstGeom>
          </p:spPr>
          <p:txBody>
            <a:bodyPr wrap="square">
              <a:spAutoFit/>
            </a:bodyPr>
            <a:lstStyle/>
            <a:p>
              <a:pPr algn="just">
                <a:lnSpc>
                  <a:spcPct val="150000"/>
                </a:lnSpc>
                <a:spcAft>
                  <a:spcPts val="0"/>
                </a:spcAft>
              </a:pPr>
              <a:r>
                <a:rPr lang="zh-CN" altLang="en-US" sz="2400" b="1" kern="100" dirty="0" smtClean="0">
                  <a:solidFill>
                    <a:schemeClr val="bg1"/>
                  </a:solidFill>
                  <a:latin typeface="+mn-ea"/>
                  <a:cs typeface="Times New Roman" panose="02020603050405020304" pitchFamily="18" charset="0"/>
                </a:rPr>
                <a:t>“动画制作工具”动画</a:t>
              </a:r>
              <a:endParaRPr lang="en-US" altLang="zh-CN" sz="2400" b="1" kern="100" dirty="0" smtClean="0">
                <a:solidFill>
                  <a:schemeClr val="bg1"/>
                </a:solidFill>
                <a:latin typeface="+mn-ea"/>
                <a:cs typeface="Times New Roman" panose="02020603050405020304" pitchFamily="18" charset="0"/>
              </a:endParaRPr>
            </a:p>
          </p:txBody>
        </p:sp>
      </p:grpSp>
      <p:sp>
        <p:nvSpPr>
          <p:cNvPr id="8" name="矩形 7"/>
          <p:cNvSpPr/>
          <p:nvPr/>
        </p:nvSpPr>
        <p:spPr>
          <a:xfrm>
            <a:off x="2789928" y="242494"/>
            <a:ext cx="1826141" cy="743986"/>
          </a:xfrm>
          <a:prstGeom prst="rect">
            <a:avLst/>
          </a:prstGeom>
        </p:spPr>
        <p:txBody>
          <a:bodyPr wrap="none">
            <a:spAutoFit/>
          </a:bodyPr>
          <a:lstStyle/>
          <a:p>
            <a:pPr algn="just">
              <a:lnSpc>
                <a:spcPct val="150000"/>
              </a:lnSpc>
              <a:spcAft>
                <a:spcPts val="0"/>
              </a:spcAft>
            </a:pPr>
            <a:r>
              <a:rPr lang="zh-CN" altLang="en-US" sz="3200" b="1" kern="100" dirty="0">
                <a:latin typeface="微软雅黑" panose="020B0503020204020204" pitchFamily="34" charset="-122"/>
                <a:ea typeface="微软雅黑" panose="020B0503020204020204" pitchFamily="34" charset="-122"/>
                <a:cs typeface="Times New Roman" panose="02020603050405020304" pitchFamily="18" charset="0"/>
              </a:rPr>
              <a:t>属</a:t>
            </a:r>
            <a:r>
              <a:rPr lang="zh-CN" altLang="en-US" sz="3200" b="1" kern="100" dirty="0" smtClean="0">
                <a:latin typeface="微软雅黑" panose="020B0503020204020204" pitchFamily="34" charset="-122"/>
                <a:ea typeface="微软雅黑" panose="020B0503020204020204" pitchFamily="34" charset="-122"/>
                <a:cs typeface="Times New Roman" panose="02020603050405020304" pitchFamily="18" charset="0"/>
              </a:rPr>
              <a:t>性详解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789928" y="1151348"/>
            <a:ext cx="9144000" cy="5078313"/>
          </a:xfrm>
          <a:prstGeom prst="rect">
            <a:avLst/>
          </a:prstGeom>
        </p:spPr>
        <p:txBody>
          <a:bodyPr wrap="square">
            <a:spAutoFit/>
          </a:bodyPr>
          <a:lstStyle/>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模式</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：设置“摆动选择”与其上层“选择器”之间的混合模式。 </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最大量</a:t>
            </a:r>
            <a:r>
              <a:rPr lang="en-US" altLang="zh-CN" sz="24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最小量</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：设置选择器的最大与最小变化幅度值。</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依据</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：设置文字摇摆动画的基于模式。</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摇摆秒</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：设置文字摇摆的变化频率。</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关联</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：设置每个字符变化的关联性，当其值为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100</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时，字符摆动一致，为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时则互不影响。</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时间相位</a:t>
            </a:r>
            <a:r>
              <a:rPr lang="en-US" altLang="zh-CN" sz="24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空间相位</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：设置字符基于时间或空间的相位大小。</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锁定维度</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：设置不同维度的相应的数值。</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随机植入</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：设置随机的变数。</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491289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6"/>
          <p:cNvSpPr/>
          <p:nvPr>
            <p:custDataLst>
              <p:tags r:id="rId1"/>
            </p:custDataLst>
          </p:nvPr>
        </p:nvSpPr>
        <p:spPr>
          <a:xfrm>
            <a:off x="2584743" y="1151348"/>
            <a:ext cx="9166270" cy="210717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88654" y="808690"/>
            <a:ext cx="2250150" cy="1200329"/>
            <a:chOff x="169200" y="1559428"/>
            <a:chExt cx="2250150" cy="120032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1330" y="1559428"/>
              <a:ext cx="1926863" cy="1200329"/>
            </a:xfrm>
            <a:prstGeom prst="rect">
              <a:avLst/>
            </a:prstGeom>
          </p:spPr>
          <p:txBody>
            <a:bodyPr wrap="square">
              <a:spAutoFit/>
            </a:bodyPr>
            <a:lstStyle/>
            <a:p>
              <a:pPr algn="just">
                <a:lnSpc>
                  <a:spcPct val="150000"/>
                </a:lnSpc>
                <a:spcAft>
                  <a:spcPts val="0"/>
                </a:spcAft>
              </a:pPr>
              <a:r>
                <a:rPr lang="zh-CN" altLang="en-US" sz="2400" b="1" kern="100" dirty="0" smtClean="0">
                  <a:solidFill>
                    <a:schemeClr val="bg1"/>
                  </a:solidFill>
                  <a:latin typeface="+mn-ea"/>
                  <a:cs typeface="Times New Roman" panose="02020603050405020304" pitchFamily="18" charset="0"/>
                </a:rPr>
                <a:t>“动画制作工具”动画</a:t>
              </a:r>
              <a:endParaRPr lang="en-US" altLang="zh-CN" sz="2400" b="1" kern="100" dirty="0" smtClean="0">
                <a:solidFill>
                  <a:schemeClr val="bg1"/>
                </a:solidFill>
                <a:latin typeface="+mn-ea"/>
                <a:cs typeface="Times New Roman" panose="02020603050405020304" pitchFamily="18" charset="0"/>
              </a:endParaRPr>
            </a:p>
          </p:txBody>
        </p:sp>
      </p:grpSp>
      <p:sp>
        <p:nvSpPr>
          <p:cNvPr id="8" name="矩形 7"/>
          <p:cNvSpPr/>
          <p:nvPr/>
        </p:nvSpPr>
        <p:spPr>
          <a:xfrm>
            <a:off x="2381316" y="242494"/>
            <a:ext cx="2954655" cy="825419"/>
          </a:xfrm>
          <a:prstGeom prst="rect">
            <a:avLst/>
          </a:prstGeom>
        </p:spPr>
        <p:txBody>
          <a:bodyPr wrap="none">
            <a:spAutoFit/>
          </a:bodyPr>
          <a:lstStyle/>
          <a:p>
            <a:pPr algn="just">
              <a:lnSpc>
                <a:spcPct val="150000"/>
              </a:lnSpc>
              <a:spcAft>
                <a:spcPts val="0"/>
              </a:spcAft>
            </a:pPr>
            <a:r>
              <a:rPr lang="zh-CN" altLang="en-US" sz="3600" b="1" kern="100" dirty="0">
                <a:latin typeface="微软雅黑" panose="020B0503020204020204" pitchFamily="34" charset="-122"/>
                <a:ea typeface="微软雅黑" panose="020B0503020204020204" pitchFamily="34" charset="-122"/>
                <a:cs typeface="Times New Roman" panose="02020603050405020304" pitchFamily="18" charset="0"/>
              </a:rPr>
              <a:t>表达</a:t>
            </a:r>
            <a:r>
              <a:rPr lang="zh-CN" altLang="en-US" sz="3600" b="1" kern="100" dirty="0" smtClean="0">
                <a:latin typeface="微软雅黑" panose="020B0503020204020204" pitchFamily="34" charset="-122"/>
                <a:ea typeface="微软雅黑" panose="020B0503020204020204" pitchFamily="34" charset="-122"/>
                <a:cs typeface="Times New Roman" panose="02020603050405020304" pitchFamily="18" charset="0"/>
              </a:rPr>
              <a:t>式选择器</a:t>
            </a:r>
            <a:endPar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795080" y="1244946"/>
            <a:ext cx="8819745" cy="1955215"/>
          </a:xfrm>
          <a:prstGeom prst="rect">
            <a:avLst/>
          </a:prstGeom>
        </p:spPr>
        <p:txBody>
          <a:bodyPr wrap="square">
            <a:spAutoFit/>
          </a:bodyPr>
          <a:lstStyle/>
          <a:p>
            <a:pPr indent="304800" algn="just">
              <a:lnSpc>
                <a:spcPct val="150000"/>
              </a:lnSpc>
              <a:spcAft>
                <a:spcPts val="0"/>
              </a:spcAft>
            </a:pPr>
            <a:r>
              <a:rPr lang="zh-CN" altLang="zh-CN" sz="2800" kern="100" dirty="0">
                <a:latin typeface="+mn-ea"/>
                <a:cs typeface="宋体" panose="02010600030101010101" pitchFamily="2" charset="-122"/>
              </a:rPr>
              <a:t>当需要</a:t>
            </a:r>
            <a:r>
              <a:rPr lang="en-US" altLang="zh-CN" sz="2800" kern="100" dirty="0">
                <a:latin typeface="+mn-ea"/>
                <a:cs typeface="宋体" panose="02010600030101010101" pitchFamily="2" charset="-122"/>
              </a:rPr>
              <a:t>2</a:t>
            </a:r>
            <a:r>
              <a:rPr lang="zh-CN" altLang="zh-CN" sz="2800" kern="100" dirty="0">
                <a:latin typeface="+mn-ea"/>
                <a:cs typeface="宋体" panose="02010600030101010101" pitchFamily="2" charset="-122"/>
              </a:rPr>
              <a:t>个</a:t>
            </a:r>
            <a:r>
              <a:rPr lang="en-US" altLang="zh-CN" sz="2800" kern="100" dirty="0">
                <a:latin typeface="+mn-ea"/>
                <a:cs typeface="宋体" panose="02010600030101010101" pitchFamily="2" charset="-122"/>
              </a:rPr>
              <a:t>3</a:t>
            </a:r>
            <a:r>
              <a:rPr lang="zh-CN" altLang="zh-CN" sz="2800" kern="100" dirty="0">
                <a:latin typeface="+mn-ea"/>
                <a:cs typeface="宋体" panose="02010600030101010101" pitchFamily="2" charset="-122"/>
              </a:rPr>
              <a:t>个或者多个动画属性时，便可以使用“表达式选择器”，它可以让一个“动画制作工具属性组”中包含多个动画属性，如图</a:t>
            </a:r>
            <a:r>
              <a:rPr lang="en-US" altLang="zh-CN" sz="2800" kern="100" dirty="0">
                <a:latin typeface="+mn-ea"/>
                <a:cs typeface="宋体" panose="02010600030101010101" pitchFamily="2" charset="-122"/>
              </a:rPr>
              <a:t>7-51</a:t>
            </a:r>
            <a:r>
              <a:rPr lang="zh-CN" altLang="zh-CN" sz="2800" kern="100" dirty="0">
                <a:latin typeface="+mn-ea"/>
                <a:cs typeface="宋体" panose="02010600030101010101" pitchFamily="2" charset="-122"/>
              </a:rPr>
              <a:t>所示。</a:t>
            </a:r>
            <a:endParaRPr lang="zh-CN" altLang="zh-CN" sz="2000" kern="100" dirty="0">
              <a:effectLst/>
              <a:latin typeface="+mn-ea"/>
              <a:cs typeface="Times New Roman" panose="02020603050405020304" pitchFamily="18" charset="0"/>
            </a:endParaRPr>
          </a:p>
        </p:txBody>
      </p:sp>
      <p:pic>
        <p:nvPicPr>
          <p:cNvPr id="11" name="图片 10"/>
          <p:cNvPicPr/>
          <p:nvPr/>
        </p:nvPicPr>
        <p:blipFill>
          <a:blip r:embed="rId3"/>
          <a:stretch>
            <a:fillRect/>
          </a:stretch>
        </p:blipFill>
        <p:spPr>
          <a:xfrm>
            <a:off x="2991917" y="3683215"/>
            <a:ext cx="7222126" cy="1900461"/>
          </a:xfrm>
          <a:prstGeom prst="rect">
            <a:avLst/>
          </a:prstGeom>
        </p:spPr>
      </p:pic>
      <p:sp>
        <p:nvSpPr>
          <p:cNvPr id="12" name="矩形 11"/>
          <p:cNvSpPr/>
          <p:nvPr/>
        </p:nvSpPr>
        <p:spPr>
          <a:xfrm>
            <a:off x="10296533" y="4212924"/>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7-51</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7446421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6"/>
          <p:cNvSpPr/>
          <p:nvPr>
            <p:custDataLst>
              <p:tags r:id="rId1"/>
            </p:custDataLst>
          </p:nvPr>
        </p:nvSpPr>
        <p:spPr>
          <a:xfrm>
            <a:off x="2759842" y="1937371"/>
            <a:ext cx="9166270" cy="246809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88654" y="808690"/>
            <a:ext cx="2250150" cy="1200329"/>
            <a:chOff x="169200" y="1559428"/>
            <a:chExt cx="2250150" cy="120032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1330" y="1559428"/>
              <a:ext cx="1926863" cy="1200329"/>
            </a:xfrm>
            <a:prstGeom prst="rect">
              <a:avLst/>
            </a:prstGeom>
          </p:spPr>
          <p:txBody>
            <a:bodyPr wrap="square">
              <a:spAutoFit/>
            </a:bodyPr>
            <a:lstStyle/>
            <a:p>
              <a:pPr algn="just">
                <a:lnSpc>
                  <a:spcPct val="150000"/>
                </a:lnSpc>
                <a:spcAft>
                  <a:spcPts val="0"/>
                </a:spcAft>
              </a:pPr>
              <a:r>
                <a:rPr lang="zh-CN" altLang="en-US" sz="2400" b="1" kern="100" dirty="0" smtClean="0">
                  <a:solidFill>
                    <a:schemeClr val="bg1"/>
                  </a:solidFill>
                  <a:latin typeface="+mn-ea"/>
                  <a:cs typeface="Times New Roman" panose="02020603050405020304" pitchFamily="18" charset="0"/>
                </a:rPr>
                <a:t>“动画制作工具”动画</a:t>
              </a:r>
              <a:endParaRPr lang="en-US" altLang="zh-CN" sz="2400" b="1" kern="100" dirty="0" smtClean="0">
                <a:solidFill>
                  <a:schemeClr val="bg1"/>
                </a:solidFill>
                <a:latin typeface="+mn-ea"/>
                <a:cs typeface="Times New Roman" panose="02020603050405020304" pitchFamily="18" charset="0"/>
              </a:endParaRPr>
            </a:p>
          </p:txBody>
        </p:sp>
      </p:grpSp>
      <p:sp>
        <p:nvSpPr>
          <p:cNvPr id="8" name="矩形 7"/>
          <p:cNvSpPr/>
          <p:nvPr/>
        </p:nvSpPr>
        <p:spPr>
          <a:xfrm>
            <a:off x="2381316" y="242494"/>
            <a:ext cx="2954655" cy="825419"/>
          </a:xfrm>
          <a:prstGeom prst="rect">
            <a:avLst/>
          </a:prstGeom>
        </p:spPr>
        <p:txBody>
          <a:bodyPr wrap="none">
            <a:spAutoFit/>
          </a:bodyPr>
          <a:lstStyle/>
          <a:p>
            <a:pPr algn="just">
              <a:lnSpc>
                <a:spcPct val="150000"/>
              </a:lnSpc>
              <a:spcAft>
                <a:spcPts val="0"/>
              </a:spcAft>
            </a:pPr>
            <a:r>
              <a:rPr lang="zh-CN" altLang="en-US" sz="3600" b="1" kern="100" dirty="0">
                <a:latin typeface="微软雅黑" panose="020B0503020204020204" pitchFamily="34" charset="-122"/>
                <a:ea typeface="微软雅黑" panose="020B0503020204020204" pitchFamily="34" charset="-122"/>
                <a:cs typeface="Times New Roman" panose="02020603050405020304" pitchFamily="18" charset="0"/>
              </a:rPr>
              <a:t>表达</a:t>
            </a:r>
            <a:r>
              <a:rPr lang="zh-CN" altLang="en-US" sz="3600" b="1" kern="100" dirty="0" smtClean="0">
                <a:latin typeface="微软雅黑" panose="020B0503020204020204" pitchFamily="34" charset="-122"/>
                <a:ea typeface="微软雅黑" panose="020B0503020204020204" pitchFamily="34" charset="-122"/>
                <a:cs typeface="Times New Roman" panose="02020603050405020304" pitchFamily="18" charset="0"/>
              </a:rPr>
              <a:t>式选择器</a:t>
            </a:r>
            <a:endPar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789928" y="942885"/>
            <a:ext cx="1826141" cy="743986"/>
          </a:xfrm>
          <a:prstGeom prst="rect">
            <a:avLst/>
          </a:prstGeom>
        </p:spPr>
        <p:txBody>
          <a:bodyPr wrap="none">
            <a:spAutoFit/>
          </a:bodyPr>
          <a:lstStyle/>
          <a:p>
            <a:pPr algn="just">
              <a:lnSpc>
                <a:spcPct val="150000"/>
              </a:lnSpc>
              <a:spcAft>
                <a:spcPts val="0"/>
              </a:spcAft>
            </a:pPr>
            <a:r>
              <a:rPr lang="zh-CN" altLang="en-US" sz="3200" b="1" kern="100" dirty="0">
                <a:latin typeface="微软雅黑" panose="020B0503020204020204" pitchFamily="34" charset="-122"/>
                <a:ea typeface="微软雅黑" panose="020B0503020204020204" pitchFamily="34" charset="-122"/>
                <a:cs typeface="Times New Roman" panose="02020603050405020304" pitchFamily="18" charset="0"/>
              </a:rPr>
              <a:t>属</a:t>
            </a:r>
            <a:r>
              <a:rPr lang="zh-CN" altLang="en-US" sz="3200" b="1" kern="100" dirty="0" smtClean="0">
                <a:latin typeface="微软雅黑" panose="020B0503020204020204" pitchFamily="34" charset="-122"/>
                <a:ea typeface="微软雅黑" panose="020B0503020204020204" pitchFamily="34" charset="-122"/>
                <a:cs typeface="Times New Roman" panose="02020603050405020304" pitchFamily="18" charset="0"/>
              </a:rPr>
              <a:t>性详解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2789928" y="2164662"/>
            <a:ext cx="9136184" cy="2031325"/>
          </a:xfrm>
          <a:prstGeom prst="rect">
            <a:avLst/>
          </a:prstGeom>
        </p:spPr>
        <p:txBody>
          <a:bodyPr wrap="square">
            <a:spAutoFit/>
          </a:bodyPr>
          <a:lstStyle/>
          <a:p>
            <a:pPr algn="just">
              <a:lnSpc>
                <a:spcPct val="150000"/>
              </a:lnSpc>
              <a:spcAft>
                <a:spcPts val="0"/>
              </a:spcAft>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依据</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：设置选择器的基于方式。</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数量</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：设定动画属性对选择器文字的影响范围，</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0</a:t>
            </a:r>
            <a:r>
              <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对选择器文字没有影响。</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18840799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6"/>
          <p:cNvSpPr/>
          <p:nvPr>
            <p:custDataLst>
              <p:tags r:id="rId1"/>
            </p:custDataLst>
          </p:nvPr>
        </p:nvSpPr>
        <p:spPr>
          <a:xfrm>
            <a:off x="2738858" y="270670"/>
            <a:ext cx="9166270" cy="295392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88654" y="844986"/>
            <a:ext cx="2250150" cy="1127739"/>
            <a:chOff x="169200" y="1595724"/>
            <a:chExt cx="2250150" cy="112773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43401" y="1756650"/>
              <a:ext cx="2017053" cy="646331"/>
            </a:xfrm>
            <a:prstGeom prst="rect">
              <a:avLst/>
            </a:prstGeom>
          </p:spPr>
          <p:txBody>
            <a:bodyPr wrap="square">
              <a:spAutoFit/>
            </a:bodyPr>
            <a:lstStyle/>
            <a:p>
              <a:pPr algn="just">
                <a:lnSpc>
                  <a:spcPct val="150000"/>
                </a:lnSpc>
                <a:spcAft>
                  <a:spcPts val="0"/>
                </a:spcAft>
              </a:pPr>
              <a:r>
                <a:rPr lang="zh-CN" altLang="en-US" sz="2400" b="1" kern="100" dirty="0">
                  <a:solidFill>
                    <a:schemeClr val="bg1"/>
                  </a:solidFill>
                  <a:latin typeface="+mn-ea"/>
                  <a:cs typeface="Times New Roman" panose="02020603050405020304" pitchFamily="18" charset="0"/>
                </a:rPr>
                <a:t>路径动</a:t>
              </a:r>
              <a:r>
                <a:rPr lang="zh-CN" altLang="en-US" sz="2400" b="1" kern="100" dirty="0" smtClean="0">
                  <a:solidFill>
                    <a:schemeClr val="bg1"/>
                  </a:solidFill>
                  <a:latin typeface="+mn-ea"/>
                  <a:cs typeface="Times New Roman" panose="02020603050405020304" pitchFamily="18" charset="0"/>
                </a:rPr>
                <a:t>画文字</a:t>
              </a:r>
              <a:endParaRPr lang="en-US" altLang="zh-CN" sz="2400" b="1" kern="100" dirty="0" smtClean="0">
                <a:solidFill>
                  <a:schemeClr val="bg1"/>
                </a:solidFill>
                <a:latin typeface="+mn-ea"/>
                <a:cs typeface="Times New Roman" panose="02020603050405020304" pitchFamily="18" charset="0"/>
              </a:endParaRPr>
            </a:p>
          </p:txBody>
        </p:sp>
      </p:grpSp>
      <p:sp>
        <p:nvSpPr>
          <p:cNvPr id="8" name="矩形 7"/>
          <p:cNvSpPr/>
          <p:nvPr/>
        </p:nvSpPr>
        <p:spPr>
          <a:xfrm>
            <a:off x="2827207" y="362270"/>
            <a:ext cx="9077921" cy="2862322"/>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制作文字动画时，有的时候会使用路径去创建文字，如果在文字图层中创建了一个蒙版路径，那么可以将这个蒙版路径作为一个文字的路径来制作动画。但是注意，如果使用封闭的蒙版作为路径，用户需要将蒙版的模式设置为“无”，否则不生效。在文字图层下展开“文本”属性下的“路径选项”属性，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7-52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 name="图片 9"/>
          <p:cNvPicPr/>
          <p:nvPr/>
        </p:nvPicPr>
        <p:blipFill>
          <a:blip r:embed="rId3"/>
          <a:stretch>
            <a:fillRect/>
          </a:stretch>
        </p:blipFill>
        <p:spPr>
          <a:xfrm>
            <a:off x="3197634" y="3528490"/>
            <a:ext cx="8205470" cy="2585441"/>
          </a:xfrm>
          <a:prstGeom prst="rect">
            <a:avLst/>
          </a:prstGeom>
        </p:spPr>
      </p:pic>
      <p:sp>
        <p:nvSpPr>
          <p:cNvPr id="11" name="矩形 10"/>
          <p:cNvSpPr/>
          <p:nvPr/>
        </p:nvSpPr>
        <p:spPr>
          <a:xfrm>
            <a:off x="6516097" y="6042213"/>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7-52</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733130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6"/>
          <p:cNvSpPr/>
          <p:nvPr>
            <p:custDataLst>
              <p:tags r:id="rId1"/>
            </p:custDataLst>
          </p:nvPr>
        </p:nvSpPr>
        <p:spPr>
          <a:xfrm>
            <a:off x="2565722" y="1072062"/>
            <a:ext cx="9441344" cy="427090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88654" y="844986"/>
            <a:ext cx="2250150" cy="1127739"/>
            <a:chOff x="169200" y="1595724"/>
            <a:chExt cx="2250150" cy="112773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43401" y="1756650"/>
              <a:ext cx="2017053" cy="646331"/>
            </a:xfrm>
            <a:prstGeom prst="rect">
              <a:avLst/>
            </a:prstGeom>
          </p:spPr>
          <p:txBody>
            <a:bodyPr wrap="square">
              <a:spAutoFit/>
            </a:bodyPr>
            <a:lstStyle/>
            <a:p>
              <a:pPr algn="just">
                <a:lnSpc>
                  <a:spcPct val="150000"/>
                </a:lnSpc>
                <a:spcAft>
                  <a:spcPts val="0"/>
                </a:spcAft>
              </a:pPr>
              <a:r>
                <a:rPr lang="zh-CN" altLang="en-US" sz="2400" b="1" kern="100" dirty="0">
                  <a:solidFill>
                    <a:schemeClr val="bg1"/>
                  </a:solidFill>
                  <a:latin typeface="+mn-ea"/>
                  <a:cs typeface="Times New Roman" panose="02020603050405020304" pitchFamily="18" charset="0"/>
                </a:rPr>
                <a:t>路径动</a:t>
              </a:r>
              <a:r>
                <a:rPr lang="zh-CN" altLang="en-US" sz="2400" b="1" kern="100" dirty="0" smtClean="0">
                  <a:solidFill>
                    <a:schemeClr val="bg1"/>
                  </a:solidFill>
                  <a:latin typeface="+mn-ea"/>
                  <a:cs typeface="Times New Roman" panose="02020603050405020304" pitchFamily="18" charset="0"/>
                </a:rPr>
                <a:t>画文字</a:t>
              </a:r>
              <a:endParaRPr lang="en-US" altLang="zh-CN" sz="2400" b="1" kern="100" dirty="0" smtClean="0">
                <a:solidFill>
                  <a:schemeClr val="bg1"/>
                </a:solidFill>
                <a:latin typeface="+mn-ea"/>
                <a:cs typeface="Times New Roman" panose="02020603050405020304" pitchFamily="18" charset="0"/>
              </a:endParaRPr>
            </a:p>
          </p:txBody>
        </p:sp>
      </p:grpSp>
      <p:sp>
        <p:nvSpPr>
          <p:cNvPr id="8" name="矩形 7"/>
          <p:cNvSpPr/>
          <p:nvPr/>
        </p:nvSpPr>
        <p:spPr>
          <a:xfrm>
            <a:off x="2637438" y="331781"/>
            <a:ext cx="1826141" cy="584775"/>
          </a:xfrm>
          <a:prstGeom prst="rect">
            <a:avLst/>
          </a:prstGeom>
        </p:spPr>
        <p:txBody>
          <a:bodyPr wrap="none">
            <a:spAutoFit/>
          </a:bodyPr>
          <a:lstStyle/>
          <a:p>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属性详解</a:t>
            </a:r>
            <a:endParaRPr lang="zh-CN" altLang="en-US" sz="3200" dirty="0"/>
          </a:p>
        </p:txBody>
      </p:sp>
      <p:sp>
        <p:nvSpPr>
          <p:cNvPr id="9" name="矩形 8"/>
          <p:cNvSpPr/>
          <p:nvPr/>
        </p:nvSpPr>
        <p:spPr>
          <a:xfrm>
            <a:off x="2594125" y="1486634"/>
            <a:ext cx="9412941" cy="3416320"/>
          </a:xfrm>
          <a:prstGeom prst="rect">
            <a:avLst/>
          </a:prstGeom>
        </p:spPr>
        <p:txBody>
          <a:bodyPr wrap="square">
            <a:spAutoFit/>
          </a:bodyPr>
          <a:lstStyle/>
          <a:p>
            <a:pPr algn="just">
              <a:lnSpc>
                <a:spcPct val="150000"/>
              </a:lnSpc>
              <a:spcAft>
                <a:spcPts val="0"/>
              </a:spcAft>
            </a:pPr>
            <a:r>
              <a:rPr lang="zh-CN" altLang="zh-CN" sz="2400" b="1" kern="100" dirty="0">
                <a:latin typeface="+mn-ea"/>
                <a:cs typeface="宋体" panose="02010600030101010101" pitchFamily="2" charset="-122"/>
              </a:rPr>
              <a:t>路径</a:t>
            </a:r>
            <a:r>
              <a:rPr lang="zh-CN" altLang="zh-CN" sz="2400" kern="100" dirty="0">
                <a:latin typeface="+mn-ea"/>
                <a:cs typeface="宋体" panose="02010600030101010101" pitchFamily="2" charset="-122"/>
              </a:rPr>
              <a:t>：在后面的下拉菜单中可以选择作为路径的蒙版。</a:t>
            </a:r>
            <a:endParaRPr lang="zh-CN" altLang="zh-CN" kern="100" dirty="0">
              <a:latin typeface="+mn-ea"/>
              <a:cs typeface="Times New Roman" panose="02020603050405020304" pitchFamily="18" charset="0"/>
            </a:endParaRPr>
          </a:p>
          <a:p>
            <a:pPr algn="just">
              <a:lnSpc>
                <a:spcPct val="150000"/>
              </a:lnSpc>
              <a:spcAft>
                <a:spcPts val="0"/>
              </a:spcAft>
            </a:pPr>
            <a:r>
              <a:rPr lang="zh-CN" altLang="zh-CN" sz="2400" b="1" kern="100" dirty="0">
                <a:latin typeface="+mn-ea"/>
                <a:cs typeface="宋体" panose="02010600030101010101" pitchFamily="2" charset="-122"/>
              </a:rPr>
              <a:t>反转路径</a:t>
            </a:r>
            <a:r>
              <a:rPr lang="zh-CN" altLang="zh-CN" sz="2400" kern="100" dirty="0">
                <a:latin typeface="+mn-ea"/>
                <a:cs typeface="宋体" panose="02010600030101010101" pitchFamily="2" charset="-122"/>
              </a:rPr>
              <a:t>：控制是否反转路径。</a:t>
            </a:r>
            <a:endParaRPr lang="zh-CN" altLang="zh-CN" kern="100" dirty="0">
              <a:latin typeface="+mn-ea"/>
              <a:cs typeface="Times New Roman" panose="02020603050405020304" pitchFamily="18" charset="0"/>
            </a:endParaRPr>
          </a:p>
          <a:p>
            <a:pPr algn="just">
              <a:lnSpc>
                <a:spcPct val="150000"/>
              </a:lnSpc>
              <a:spcAft>
                <a:spcPts val="0"/>
              </a:spcAft>
            </a:pPr>
            <a:r>
              <a:rPr lang="zh-CN" altLang="zh-CN" sz="2400" b="1" kern="100" dirty="0">
                <a:latin typeface="+mn-ea"/>
                <a:cs typeface="宋体" panose="02010600030101010101" pitchFamily="2" charset="-122"/>
              </a:rPr>
              <a:t>垂直于路径</a:t>
            </a:r>
            <a:r>
              <a:rPr lang="zh-CN" altLang="zh-CN" sz="2400" kern="100" dirty="0">
                <a:latin typeface="+mn-ea"/>
                <a:cs typeface="宋体" panose="02010600030101010101" pitchFamily="2" charset="-122"/>
              </a:rPr>
              <a:t>：控制是否让文字垂直于路径。</a:t>
            </a:r>
            <a:endParaRPr lang="zh-CN" altLang="zh-CN" kern="100" dirty="0">
              <a:latin typeface="+mn-ea"/>
              <a:cs typeface="Times New Roman" panose="02020603050405020304" pitchFamily="18" charset="0"/>
            </a:endParaRPr>
          </a:p>
          <a:p>
            <a:pPr algn="just">
              <a:lnSpc>
                <a:spcPct val="150000"/>
              </a:lnSpc>
              <a:spcAft>
                <a:spcPts val="0"/>
              </a:spcAft>
            </a:pPr>
            <a:r>
              <a:rPr lang="zh-CN" altLang="zh-CN" sz="2400" b="1" kern="100" dirty="0">
                <a:latin typeface="+mn-ea"/>
                <a:cs typeface="宋体" panose="02010600030101010101" pitchFamily="2" charset="-122"/>
              </a:rPr>
              <a:t>强制对齐</a:t>
            </a:r>
            <a:r>
              <a:rPr lang="zh-CN" altLang="zh-CN" sz="2400" kern="100" dirty="0">
                <a:latin typeface="+mn-ea"/>
                <a:cs typeface="宋体" panose="02010600030101010101" pitchFamily="2" charset="-122"/>
              </a:rPr>
              <a:t>：将第一个文字和路径的起点强制对齐，或与设置边距对齐。</a:t>
            </a:r>
            <a:endParaRPr lang="zh-CN" altLang="zh-CN" kern="100" dirty="0">
              <a:latin typeface="+mn-ea"/>
              <a:cs typeface="Times New Roman" panose="02020603050405020304" pitchFamily="18" charset="0"/>
            </a:endParaRPr>
          </a:p>
          <a:p>
            <a:pPr algn="just">
              <a:lnSpc>
                <a:spcPct val="150000"/>
              </a:lnSpc>
              <a:spcAft>
                <a:spcPts val="0"/>
              </a:spcAft>
            </a:pPr>
            <a:r>
              <a:rPr lang="zh-CN" altLang="zh-CN" sz="2400" b="1" kern="100" dirty="0">
                <a:latin typeface="+mn-ea"/>
                <a:cs typeface="宋体" panose="02010600030101010101" pitchFamily="2" charset="-122"/>
              </a:rPr>
              <a:t>首字边距</a:t>
            </a:r>
            <a:r>
              <a:rPr lang="zh-CN" altLang="zh-CN" sz="2400" kern="100" dirty="0">
                <a:latin typeface="+mn-ea"/>
                <a:cs typeface="宋体" panose="02010600030101010101" pitchFamily="2" charset="-122"/>
              </a:rPr>
              <a:t>：设置第一个文字相对于路径起点的位置，单位为像素。</a:t>
            </a:r>
            <a:endParaRPr lang="zh-CN" altLang="zh-CN" kern="100" dirty="0">
              <a:latin typeface="+mn-ea"/>
              <a:cs typeface="Times New Roman" panose="02020603050405020304" pitchFamily="18" charset="0"/>
            </a:endParaRPr>
          </a:p>
          <a:p>
            <a:pPr>
              <a:lnSpc>
                <a:spcPct val="150000"/>
              </a:lnSpc>
            </a:pPr>
            <a:r>
              <a:rPr lang="zh-CN" altLang="zh-CN" sz="2400" b="1" kern="100" dirty="0">
                <a:latin typeface="+mn-ea"/>
                <a:cs typeface="宋体" panose="02010600030101010101" pitchFamily="2" charset="-122"/>
              </a:rPr>
              <a:t>末字边距</a:t>
            </a:r>
            <a:r>
              <a:rPr lang="zh-CN" altLang="zh-CN" sz="2400" kern="100" dirty="0">
                <a:latin typeface="+mn-ea"/>
                <a:cs typeface="宋体" panose="02010600030101010101" pitchFamily="2" charset="-122"/>
              </a:rPr>
              <a:t>：设置最后一个文字相对于路径结尾处的位置，单位为像素。</a:t>
            </a:r>
            <a:endParaRPr lang="zh-CN" altLang="en-US" sz="2400" dirty="0">
              <a:latin typeface="+mn-ea"/>
            </a:endParaRPr>
          </a:p>
        </p:txBody>
      </p:sp>
    </p:spTree>
    <p:extLst>
      <p:ext uri="{BB962C8B-B14F-4D97-AF65-F5344CB8AC3E}">
        <p14:creationId xmlns:p14="http://schemas.microsoft.com/office/powerpoint/2010/main" val="105899087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6"/>
          <p:cNvSpPr/>
          <p:nvPr>
            <p:custDataLst>
              <p:tags r:id="rId1"/>
            </p:custDataLst>
          </p:nvPr>
        </p:nvSpPr>
        <p:spPr>
          <a:xfrm>
            <a:off x="2528048" y="132235"/>
            <a:ext cx="6795248" cy="660922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88654" y="826623"/>
            <a:ext cx="2109980" cy="1200329"/>
            <a:chOff x="169200" y="1577361"/>
            <a:chExt cx="2250150" cy="120032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43401" y="1577361"/>
              <a:ext cx="2006747" cy="1200329"/>
            </a:xfrm>
            <a:prstGeom prst="rect">
              <a:avLst/>
            </a:prstGeom>
          </p:spPr>
          <p:txBody>
            <a:bodyPr wrap="square">
              <a:spAutoFit/>
            </a:bodyPr>
            <a:lstStyle/>
            <a:p>
              <a:pPr algn="just">
                <a:lnSpc>
                  <a:spcPct val="150000"/>
                </a:lnSpc>
                <a:spcAft>
                  <a:spcPts val="0"/>
                </a:spcAft>
              </a:pPr>
              <a:r>
                <a:rPr lang="zh-CN" altLang="en-US" sz="2400" b="1" kern="100" dirty="0">
                  <a:solidFill>
                    <a:schemeClr val="bg1"/>
                  </a:solidFill>
                  <a:latin typeface="+mn-ea"/>
                  <a:cs typeface="Times New Roman" panose="02020603050405020304" pitchFamily="18" charset="0"/>
                </a:rPr>
                <a:t>预设</a:t>
              </a:r>
              <a:r>
                <a:rPr lang="zh-CN" altLang="en-US" sz="2400" b="1" kern="100" dirty="0" smtClean="0">
                  <a:solidFill>
                    <a:schemeClr val="bg1"/>
                  </a:solidFill>
                  <a:latin typeface="+mn-ea"/>
                  <a:cs typeface="Times New Roman" panose="02020603050405020304" pitchFamily="18" charset="0"/>
                </a:rPr>
                <a:t>的文字动画</a:t>
              </a:r>
              <a:endParaRPr lang="en-US" altLang="zh-CN" sz="2400" b="1" kern="100" dirty="0" smtClean="0">
                <a:solidFill>
                  <a:schemeClr val="bg1"/>
                </a:solidFill>
                <a:latin typeface="+mn-ea"/>
                <a:cs typeface="Times New Roman" panose="02020603050405020304" pitchFamily="18" charset="0"/>
              </a:endParaRPr>
            </a:p>
          </p:txBody>
        </p:sp>
      </p:grpSp>
      <p:sp>
        <p:nvSpPr>
          <p:cNvPr id="8" name="矩形 7"/>
          <p:cNvSpPr/>
          <p:nvPr/>
        </p:nvSpPr>
        <p:spPr>
          <a:xfrm>
            <a:off x="2599764" y="78448"/>
            <a:ext cx="6454589" cy="6740307"/>
          </a:xfrm>
          <a:prstGeom prst="rect">
            <a:avLst/>
          </a:prstGeom>
        </p:spPr>
        <p:txBody>
          <a:bodyPr wrap="square">
            <a:spAutoFit/>
          </a:bodyPr>
          <a:lstStyle/>
          <a:p>
            <a:pPr indent="304800" algn="just">
              <a:lnSpc>
                <a:spcPct val="150000"/>
              </a:lnSpc>
              <a:spcAft>
                <a:spcPts val="0"/>
              </a:spcAft>
            </a:pPr>
            <a:r>
              <a:rPr lang="zh-CN" altLang="zh-CN" sz="2400" kern="100" dirty="0">
                <a:latin typeface="+mn-ea"/>
                <a:cs typeface="宋体" panose="02010600030101010101" pitchFamily="2" charset="-122"/>
              </a:rPr>
              <a:t>就是预先已做好的，可以直接拿来用的文字动画效果。</a:t>
            </a:r>
            <a:endParaRPr lang="zh-CN" altLang="zh-CN" kern="100" dirty="0">
              <a:latin typeface="+mn-ea"/>
              <a:cs typeface="Times New Roman" panose="02020603050405020304" pitchFamily="18" charset="0"/>
            </a:endParaRPr>
          </a:p>
          <a:p>
            <a:pPr indent="304800" algn="just">
              <a:lnSpc>
                <a:spcPct val="150000"/>
              </a:lnSpc>
              <a:spcAft>
                <a:spcPts val="0"/>
              </a:spcAft>
            </a:pPr>
            <a:r>
              <a:rPr lang="zh-CN" altLang="zh-CN" sz="2400" kern="100" dirty="0">
                <a:latin typeface="+mn-ea"/>
                <a:cs typeface="宋体" panose="02010600030101010101" pitchFamily="2" charset="-122"/>
              </a:rPr>
              <a:t>在</a:t>
            </a:r>
            <a:r>
              <a:rPr lang="en-US" altLang="zh-CN" sz="2400" kern="100" dirty="0">
                <a:latin typeface="+mn-ea"/>
                <a:cs typeface="Times New Roman" panose="02020603050405020304" pitchFamily="18" charset="0"/>
              </a:rPr>
              <a:t>After Effects</a:t>
            </a:r>
            <a:r>
              <a:rPr lang="zh-CN" altLang="zh-CN" sz="2400" kern="100" dirty="0">
                <a:latin typeface="+mn-ea"/>
                <a:cs typeface="宋体" panose="02010600030101010101" pitchFamily="2" charset="-122"/>
              </a:rPr>
              <a:t>中，系统提供了丰富的预设特效来创建文字动画。此外，用户还可以借助</a:t>
            </a:r>
            <a:r>
              <a:rPr lang="en-US" altLang="zh-CN" sz="2400" kern="100" dirty="0">
                <a:latin typeface="+mn-ea"/>
                <a:cs typeface="Times New Roman" panose="02020603050405020304" pitchFamily="18" charset="0"/>
              </a:rPr>
              <a:t>Adobe Bridge</a:t>
            </a:r>
            <a:r>
              <a:rPr lang="zh-CN" altLang="zh-CN" sz="2400" kern="100" dirty="0">
                <a:latin typeface="+mn-ea"/>
                <a:cs typeface="宋体" panose="02010600030101010101" pitchFamily="2" charset="-122"/>
              </a:rPr>
              <a:t>软件可视化地预览这些预设的文字动画，使用方法如下：</a:t>
            </a:r>
            <a:endParaRPr lang="zh-CN" altLang="zh-CN" kern="100" dirty="0">
              <a:latin typeface="+mn-ea"/>
              <a:cs typeface="Times New Roman" panose="02020603050405020304" pitchFamily="18" charset="0"/>
            </a:endParaRPr>
          </a:p>
          <a:p>
            <a:pPr algn="just">
              <a:lnSpc>
                <a:spcPct val="150000"/>
              </a:lnSpc>
              <a:spcAft>
                <a:spcPts val="0"/>
              </a:spcAft>
            </a:pPr>
            <a:r>
              <a:rPr lang="zh-CN" altLang="zh-CN" sz="2400" kern="100" dirty="0">
                <a:latin typeface="+mn-ea"/>
                <a:cs typeface="宋体" panose="02010600030101010101" pitchFamily="2" charset="-122"/>
              </a:rPr>
              <a:t>第</a:t>
            </a:r>
            <a:r>
              <a:rPr lang="en-US" altLang="zh-CN" sz="2400" kern="100" dirty="0">
                <a:latin typeface="+mn-ea"/>
                <a:cs typeface="宋体" panose="02010600030101010101" pitchFamily="2" charset="-122"/>
              </a:rPr>
              <a:t>1</a:t>
            </a:r>
            <a:r>
              <a:rPr lang="zh-CN" altLang="zh-CN" sz="2400" kern="100" dirty="0">
                <a:latin typeface="+mn-ea"/>
                <a:cs typeface="宋体" panose="02010600030101010101" pitchFamily="2" charset="-122"/>
              </a:rPr>
              <a:t>步：在“时间轴”面板中，创建好需要应用效果的文字层后，将时间指针放到动画开始的时间点上。</a:t>
            </a:r>
            <a:endParaRPr lang="zh-CN" altLang="zh-CN" kern="100" dirty="0">
              <a:latin typeface="+mn-ea"/>
              <a:cs typeface="Times New Roman" panose="02020603050405020304" pitchFamily="18" charset="0"/>
            </a:endParaRPr>
          </a:p>
          <a:p>
            <a:pPr algn="just">
              <a:lnSpc>
                <a:spcPct val="150000"/>
              </a:lnSpc>
              <a:spcAft>
                <a:spcPts val="0"/>
              </a:spcAft>
            </a:pPr>
            <a:r>
              <a:rPr lang="zh-CN" altLang="zh-CN" sz="2400" kern="100" dirty="0">
                <a:latin typeface="+mn-ea"/>
                <a:cs typeface="宋体" panose="02010600030101010101" pitchFamily="2" charset="-122"/>
              </a:rPr>
              <a:t>第</a:t>
            </a:r>
            <a:r>
              <a:rPr lang="en-US" altLang="zh-CN" sz="2400" kern="100" dirty="0">
                <a:latin typeface="+mn-ea"/>
                <a:cs typeface="宋体" panose="02010600030101010101" pitchFamily="2" charset="-122"/>
              </a:rPr>
              <a:t>2</a:t>
            </a:r>
            <a:r>
              <a:rPr lang="zh-CN" altLang="zh-CN" sz="2400" kern="100" dirty="0">
                <a:latin typeface="+mn-ea"/>
                <a:cs typeface="宋体" panose="02010600030101010101" pitchFamily="2" charset="-122"/>
              </a:rPr>
              <a:t>步：在效果窗口中，执行“窗口</a:t>
            </a:r>
            <a:r>
              <a:rPr lang="en-US" altLang="zh-CN" sz="2400" kern="100" dirty="0">
                <a:latin typeface="+mn-ea"/>
                <a:cs typeface="Times New Roman" panose="02020603050405020304" pitchFamily="18" charset="0"/>
              </a:rPr>
              <a:t>&gt;</a:t>
            </a:r>
            <a:r>
              <a:rPr lang="zh-CN" altLang="zh-CN" sz="2400" kern="100" dirty="0">
                <a:latin typeface="+mn-ea"/>
                <a:cs typeface="宋体" panose="02010600030101010101" pitchFamily="2" charset="-122"/>
              </a:rPr>
              <a:t>效果和预设”菜单命令，打开“效果和预设”面板，如图</a:t>
            </a:r>
            <a:r>
              <a:rPr lang="en-US" altLang="zh-CN" sz="2400" kern="100" dirty="0">
                <a:latin typeface="+mn-ea"/>
                <a:cs typeface="宋体" panose="02010600030101010101" pitchFamily="2" charset="-122"/>
              </a:rPr>
              <a:t>7-53</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10" name="图片 9"/>
          <p:cNvPicPr/>
          <p:nvPr/>
        </p:nvPicPr>
        <p:blipFill>
          <a:blip r:embed="rId3"/>
          <a:stretch>
            <a:fillRect/>
          </a:stretch>
        </p:blipFill>
        <p:spPr>
          <a:xfrm>
            <a:off x="9711372" y="424609"/>
            <a:ext cx="2139969" cy="5187297"/>
          </a:xfrm>
          <a:prstGeom prst="rect">
            <a:avLst/>
          </a:prstGeom>
        </p:spPr>
      </p:pic>
      <p:sp>
        <p:nvSpPr>
          <p:cNvPr id="11" name="矩形 10"/>
          <p:cNvSpPr/>
          <p:nvPr/>
        </p:nvSpPr>
        <p:spPr>
          <a:xfrm>
            <a:off x="10215336" y="5864497"/>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7-53</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5605666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6"/>
          <p:cNvSpPr/>
          <p:nvPr>
            <p:custDataLst>
              <p:tags r:id="rId1"/>
            </p:custDataLst>
          </p:nvPr>
        </p:nvSpPr>
        <p:spPr>
          <a:xfrm>
            <a:off x="2624487" y="510495"/>
            <a:ext cx="9298572" cy="1442794"/>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88654" y="826623"/>
            <a:ext cx="2109980" cy="1200329"/>
            <a:chOff x="169200" y="1577361"/>
            <a:chExt cx="2250150" cy="120032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43401" y="1577361"/>
              <a:ext cx="2006747" cy="1200329"/>
            </a:xfrm>
            <a:prstGeom prst="rect">
              <a:avLst/>
            </a:prstGeom>
          </p:spPr>
          <p:txBody>
            <a:bodyPr wrap="square">
              <a:spAutoFit/>
            </a:bodyPr>
            <a:lstStyle/>
            <a:p>
              <a:pPr algn="just">
                <a:lnSpc>
                  <a:spcPct val="150000"/>
                </a:lnSpc>
                <a:spcAft>
                  <a:spcPts val="0"/>
                </a:spcAft>
              </a:pPr>
              <a:r>
                <a:rPr lang="zh-CN" altLang="en-US" sz="2400" b="1" kern="100" dirty="0">
                  <a:solidFill>
                    <a:schemeClr val="bg1"/>
                  </a:solidFill>
                  <a:latin typeface="+mn-ea"/>
                  <a:cs typeface="Times New Roman" panose="02020603050405020304" pitchFamily="18" charset="0"/>
                </a:rPr>
                <a:t>预设</a:t>
              </a:r>
              <a:r>
                <a:rPr lang="zh-CN" altLang="en-US" sz="2400" b="1" kern="100" dirty="0" smtClean="0">
                  <a:solidFill>
                    <a:schemeClr val="bg1"/>
                  </a:solidFill>
                  <a:latin typeface="+mn-ea"/>
                  <a:cs typeface="Times New Roman" panose="02020603050405020304" pitchFamily="18" charset="0"/>
                </a:rPr>
                <a:t>的文字动画</a:t>
              </a:r>
              <a:endParaRPr lang="en-US" altLang="zh-CN" sz="2400" b="1" kern="100" dirty="0" smtClean="0">
                <a:solidFill>
                  <a:schemeClr val="bg1"/>
                </a:solidFill>
                <a:latin typeface="+mn-ea"/>
                <a:cs typeface="Times New Roman" panose="02020603050405020304" pitchFamily="18" charset="0"/>
              </a:endParaRPr>
            </a:p>
          </p:txBody>
        </p:sp>
      </p:grpSp>
      <p:sp>
        <p:nvSpPr>
          <p:cNvPr id="8" name="矩形 7"/>
          <p:cNvSpPr/>
          <p:nvPr/>
        </p:nvSpPr>
        <p:spPr>
          <a:xfrm>
            <a:off x="2922493" y="590165"/>
            <a:ext cx="8570259" cy="1135054"/>
          </a:xfrm>
          <a:prstGeom prst="rect">
            <a:avLst/>
          </a:prstGeom>
        </p:spPr>
        <p:txBody>
          <a:bodyPr wrap="square">
            <a:spAutoFit/>
          </a:bodyPr>
          <a:lstStyle/>
          <a:p>
            <a:pPr algn="just">
              <a:lnSpc>
                <a:spcPct val="150000"/>
              </a:lnSpc>
              <a:spcAft>
                <a:spcPts val="0"/>
              </a:spcAft>
            </a:pPr>
            <a:r>
              <a:rPr lang="zh-CN" altLang="zh-CN" sz="2400" kern="100" dirty="0">
                <a:latin typeface="+mn-ea"/>
                <a:cs typeface="宋体" panose="02010600030101010101" pitchFamily="2" charset="-122"/>
              </a:rPr>
              <a:t>第</a:t>
            </a:r>
            <a:r>
              <a:rPr lang="en-US" altLang="zh-CN" sz="2400" kern="100" dirty="0">
                <a:latin typeface="+mn-ea"/>
                <a:cs typeface="宋体" panose="02010600030101010101" pitchFamily="2" charset="-122"/>
              </a:rPr>
              <a:t>3</a:t>
            </a:r>
            <a:r>
              <a:rPr lang="zh-CN" altLang="zh-CN" sz="2400" kern="100" dirty="0">
                <a:latin typeface="+mn-ea"/>
                <a:cs typeface="宋体" panose="02010600030101010101" pitchFamily="2" charset="-122"/>
              </a:rPr>
              <a:t>步：在“</a:t>
            </a:r>
            <a:r>
              <a:rPr lang="en-US" altLang="zh-CN" sz="2400" kern="100" dirty="0">
                <a:latin typeface="+mn-ea"/>
                <a:cs typeface="Times New Roman" panose="02020603050405020304" pitchFamily="18" charset="0"/>
              </a:rPr>
              <a:t>Text</a:t>
            </a:r>
            <a:r>
              <a:rPr lang="zh-CN" altLang="zh-CN" sz="2400" kern="100" dirty="0">
                <a:latin typeface="+mn-ea"/>
                <a:cs typeface="宋体" panose="02010600030101010101" pitchFamily="2" charset="-122"/>
              </a:rPr>
              <a:t>”栏中找到合适的文字动画，然后直接将其拖拽到选择的文字图层上即可。</a:t>
            </a:r>
            <a:endParaRPr lang="zh-CN" altLang="zh-CN" kern="100" dirty="0">
              <a:effectLst/>
              <a:latin typeface="+mn-ea"/>
              <a:cs typeface="Times New Roman" panose="02020603050405020304" pitchFamily="18" charset="0"/>
            </a:endParaRPr>
          </a:p>
        </p:txBody>
      </p:sp>
      <p:sp>
        <p:nvSpPr>
          <p:cNvPr id="10" name="矩形 9"/>
          <p:cNvSpPr/>
          <p:nvPr/>
        </p:nvSpPr>
        <p:spPr>
          <a:xfrm>
            <a:off x="2904564" y="2026952"/>
            <a:ext cx="3227296" cy="4708981"/>
          </a:xfrm>
          <a:prstGeom prst="rect">
            <a:avLst/>
          </a:prstGeom>
        </p:spPr>
        <p:txBody>
          <a:bodyPr wrap="square">
            <a:spAutoFit/>
          </a:bodyPr>
          <a:lstStyle/>
          <a:p>
            <a:pPr algn="just">
              <a:lnSpc>
                <a:spcPct val="150000"/>
              </a:lnSpc>
              <a:spcAft>
                <a:spcPts val="0"/>
              </a:spcAft>
            </a:pPr>
            <a:r>
              <a:rPr lang="zh-CN" altLang="zh-CN" sz="2400" b="1" kern="100" dirty="0">
                <a:solidFill>
                  <a:srgbClr val="FF0000"/>
                </a:solidFill>
                <a:latin typeface="+mn-ea"/>
                <a:cs typeface="宋体" panose="02010600030101010101" pitchFamily="2" charset="-122"/>
              </a:rPr>
              <a:t>技巧小贴士：</a:t>
            </a:r>
            <a:endParaRPr lang="zh-CN" altLang="zh-CN" kern="100" dirty="0">
              <a:solidFill>
                <a:srgbClr val="FF0000"/>
              </a:solidFill>
              <a:latin typeface="+mn-ea"/>
              <a:cs typeface="Times New Roman" panose="02020603050405020304" pitchFamily="18" charset="0"/>
            </a:endParaRPr>
          </a:p>
          <a:p>
            <a:pPr indent="304800" algn="just">
              <a:lnSpc>
                <a:spcPct val="150000"/>
              </a:lnSpc>
              <a:spcAft>
                <a:spcPts val="0"/>
              </a:spcAft>
            </a:pPr>
            <a:r>
              <a:rPr lang="zh-CN" altLang="zh-CN" sz="2400" kern="100" dirty="0">
                <a:solidFill>
                  <a:srgbClr val="FF0000"/>
                </a:solidFill>
                <a:latin typeface="+mn-ea"/>
                <a:cs typeface="宋体" panose="02010600030101010101" pitchFamily="2" charset="-122"/>
              </a:rPr>
              <a:t>使用</a:t>
            </a:r>
            <a:r>
              <a:rPr lang="en-US" altLang="zh-CN" sz="2400" kern="100" dirty="0">
                <a:solidFill>
                  <a:srgbClr val="FF0000"/>
                </a:solidFill>
                <a:latin typeface="+mn-ea"/>
                <a:cs typeface="Times New Roman" panose="02020603050405020304" pitchFamily="18" charset="0"/>
              </a:rPr>
              <a:t>Adobe Bridge</a:t>
            </a:r>
            <a:r>
              <a:rPr lang="zh-CN" altLang="zh-CN" sz="2400" kern="100" dirty="0">
                <a:solidFill>
                  <a:srgbClr val="FF0000"/>
                </a:solidFill>
                <a:latin typeface="+mn-ea"/>
                <a:cs typeface="宋体" panose="02010600030101010101" pitchFamily="2" charset="-122"/>
              </a:rPr>
              <a:t>软件可以更加直观、方便地看到预设的文字动画效果。</a:t>
            </a:r>
            <a:endParaRPr lang="zh-CN" altLang="zh-CN" kern="100" dirty="0">
              <a:solidFill>
                <a:srgbClr val="FF0000"/>
              </a:solidFill>
              <a:latin typeface="+mn-ea"/>
              <a:cs typeface="Times New Roman" panose="02020603050405020304" pitchFamily="18" charset="0"/>
            </a:endParaRPr>
          </a:p>
          <a:p>
            <a:r>
              <a:rPr lang="zh-CN" altLang="zh-CN" sz="2400" kern="100" dirty="0">
                <a:solidFill>
                  <a:srgbClr val="FF0000"/>
                </a:solidFill>
                <a:latin typeface="+mn-ea"/>
                <a:cs typeface="宋体" panose="02010600030101010101" pitchFamily="2" charset="-122"/>
              </a:rPr>
              <a:t>而找到需要的动画效果后，直接双击，还可以将动画添加到选择的文字图层上，如图</a:t>
            </a:r>
            <a:r>
              <a:rPr lang="en-US" altLang="zh-CN" sz="2400" kern="100" dirty="0">
                <a:solidFill>
                  <a:srgbClr val="FF0000"/>
                </a:solidFill>
                <a:latin typeface="+mn-ea"/>
                <a:cs typeface="宋体" panose="02010600030101010101" pitchFamily="2" charset="-122"/>
              </a:rPr>
              <a:t>7-54</a:t>
            </a:r>
            <a:r>
              <a:rPr lang="zh-CN" altLang="zh-CN" sz="2400" kern="100" dirty="0">
                <a:solidFill>
                  <a:srgbClr val="FF0000"/>
                </a:solidFill>
                <a:latin typeface="+mn-ea"/>
                <a:cs typeface="宋体" panose="02010600030101010101" pitchFamily="2" charset="-122"/>
              </a:rPr>
              <a:t>所示。</a:t>
            </a:r>
            <a:endParaRPr lang="zh-CN" altLang="en-US" sz="2400" dirty="0">
              <a:solidFill>
                <a:srgbClr val="FF0000"/>
              </a:solidFill>
              <a:latin typeface="+mn-ea"/>
            </a:endParaRPr>
          </a:p>
        </p:txBody>
      </p:sp>
      <p:pic>
        <p:nvPicPr>
          <p:cNvPr id="11" name="图片 10"/>
          <p:cNvPicPr/>
          <p:nvPr/>
        </p:nvPicPr>
        <p:blipFill>
          <a:blip r:embed="rId3"/>
          <a:stretch>
            <a:fillRect/>
          </a:stretch>
        </p:blipFill>
        <p:spPr>
          <a:xfrm>
            <a:off x="6451992" y="2210602"/>
            <a:ext cx="5040760" cy="3813680"/>
          </a:xfrm>
          <a:prstGeom prst="rect">
            <a:avLst/>
          </a:prstGeom>
        </p:spPr>
      </p:pic>
      <p:sp>
        <p:nvSpPr>
          <p:cNvPr id="12" name="矩形 11"/>
          <p:cNvSpPr/>
          <p:nvPr/>
        </p:nvSpPr>
        <p:spPr>
          <a:xfrm>
            <a:off x="8298777" y="5977094"/>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7-54</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662694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6"/>
          <p:cNvSpPr/>
          <p:nvPr>
            <p:custDataLst>
              <p:tags r:id="rId1"/>
            </p:custDataLst>
          </p:nvPr>
        </p:nvSpPr>
        <p:spPr>
          <a:xfrm>
            <a:off x="2689411" y="261478"/>
            <a:ext cx="9287435" cy="4144667"/>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69200" y="970082"/>
            <a:ext cx="2250150" cy="1127739"/>
            <a:chOff x="169200" y="1595724"/>
            <a:chExt cx="2250150" cy="112773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文字显示</a:t>
              </a: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689411" y="435827"/>
            <a:ext cx="9287435" cy="3970318"/>
          </a:xfrm>
          <a:prstGeom prst="rect">
            <a:avLst/>
          </a:prstGeom>
        </p:spPr>
        <p:txBody>
          <a:bodyPr wrap="square">
            <a:spAutoFit/>
          </a:bodyPr>
          <a:lstStyle/>
          <a:p>
            <a:pPr algn="just">
              <a:lnSpc>
                <a:spcPct val="150000"/>
              </a:lnSpc>
              <a:spcAft>
                <a:spcPts val="0"/>
              </a:spcAft>
            </a:pPr>
            <a:r>
              <a:rPr lang="zh-CN" altLang="zh-CN" sz="2400" b="1" kern="100" dirty="0">
                <a:latin typeface="+mn-ea"/>
                <a:cs typeface="宋体" panose="02010600030101010101" pitchFamily="2" charset="-122"/>
              </a:rPr>
              <a:t>素材位置：</a:t>
            </a:r>
            <a:r>
              <a:rPr lang="zh-CN" altLang="zh-CN" sz="2400" kern="100" dirty="0">
                <a:latin typeface="+mn-ea"/>
                <a:cs typeface="宋体" panose="02010600030101010101" pitchFamily="2" charset="-122"/>
              </a:rPr>
              <a:t> 实例文件</a:t>
            </a:r>
            <a:r>
              <a:rPr lang="en-US" altLang="zh-CN" sz="2400" kern="100" dirty="0">
                <a:latin typeface="+mn-ea"/>
                <a:cs typeface="Times New Roman" panose="02020603050405020304" pitchFamily="18" charset="0"/>
              </a:rPr>
              <a:t>&gt;CH07&gt;</a:t>
            </a:r>
            <a:r>
              <a:rPr lang="zh-CN" altLang="zh-CN" sz="2400" kern="100" dirty="0">
                <a:latin typeface="+mn-ea"/>
                <a:cs typeface="宋体" panose="02010600030101010101" pitchFamily="2" charset="-122"/>
              </a:rPr>
              <a:t>课堂案例——创建文字</a:t>
            </a:r>
            <a:r>
              <a:rPr lang="en-US" altLang="zh-CN" sz="2400" kern="100" dirty="0">
                <a:latin typeface="+mn-ea"/>
                <a:cs typeface="Times New Roman" panose="02020603050405020304" pitchFamily="18" charset="0"/>
              </a:rPr>
              <a:t>&gt;</a:t>
            </a:r>
            <a:r>
              <a:rPr lang="zh-CN" altLang="zh-CN" sz="2400" kern="100" dirty="0">
                <a:latin typeface="+mn-ea"/>
                <a:cs typeface="宋体" panose="02010600030101010101" pitchFamily="2" charset="-122"/>
              </a:rPr>
              <a:t>（素材）</a:t>
            </a:r>
            <a:endParaRPr lang="zh-CN" altLang="zh-CN" kern="100" dirty="0">
              <a:latin typeface="+mn-ea"/>
              <a:cs typeface="Times New Roman" panose="02020603050405020304" pitchFamily="18" charset="0"/>
            </a:endParaRPr>
          </a:p>
          <a:p>
            <a:pPr algn="just">
              <a:lnSpc>
                <a:spcPct val="150000"/>
              </a:lnSpc>
              <a:spcAft>
                <a:spcPts val="0"/>
              </a:spcAft>
            </a:pPr>
            <a:r>
              <a:rPr lang="zh-CN" altLang="zh-CN" sz="2400" b="1" kern="100" dirty="0">
                <a:latin typeface="+mn-ea"/>
                <a:cs typeface="宋体" panose="02010600030101010101" pitchFamily="2" charset="-122"/>
              </a:rPr>
              <a:t>实例位置：</a:t>
            </a:r>
            <a:r>
              <a:rPr lang="zh-CN" altLang="zh-CN" sz="2400" kern="100" dirty="0">
                <a:latin typeface="+mn-ea"/>
                <a:cs typeface="宋体" panose="02010600030101010101" pitchFamily="2" charset="-122"/>
              </a:rPr>
              <a:t> 实例文件</a:t>
            </a:r>
            <a:r>
              <a:rPr lang="en-US" altLang="zh-CN" sz="2400" kern="100" dirty="0">
                <a:latin typeface="+mn-ea"/>
                <a:cs typeface="Times New Roman" panose="02020603050405020304" pitchFamily="18" charset="0"/>
              </a:rPr>
              <a:t>&gt;CH07&gt;</a:t>
            </a:r>
            <a:r>
              <a:rPr lang="zh-CN" altLang="zh-CN" sz="2400" kern="100" dirty="0">
                <a:latin typeface="+mn-ea"/>
                <a:cs typeface="宋体" panose="02010600030101010101" pitchFamily="2" charset="-122"/>
              </a:rPr>
              <a:t>课堂案例——创建文字</a:t>
            </a:r>
            <a:r>
              <a:rPr lang="en-US" altLang="zh-CN" sz="2400" kern="100" dirty="0">
                <a:latin typeface="+mn-ea"/>
                <a:cs typeface="宋体" panose="02010600030101010101" pitchFamily="2" charset="-122"/>
              </a:rPr>
              <a:t>.</a:t>
            </a:r>
            <a:r>
              <a:rPr lang="en-US" altLang="zh-CN" sz="2400" kern="100" dirty="0">
                <a:latin typeface="+mn-ea"/>
                <a:cs typeface="Times New Roman" panose="02020603050405020304" pitchFamily="18" charset="0"/>
              </a:rPr>
              <a:t>aep</a:t>
            </a:r>
            <a:endParaRPr lang="zh-CN" altLang="zh-CN" kern="100" dirty="0">
              <a:latin typeface="+mn-ea"/>
              <a:cs typeface="Times New Roman" panose="02020603050405020304" pitchFamily="18" charset="0"/>
            </a:endParaRPr>
          </a:p>
          <a:p>
            <a:pPr algn="just">
              <a:lnSpc>
                <a:spcPct val="150000"/>
              </a:lnSpc>
              <a:spcAft>
                <a:spcPts val="0"/>
              </a:spcAft>
            </a:pPr>
            <a:r>
              <a:rPr lang="zh-CN" altLang="zh-CN" sz="2400" b="1" kern="100" dirty="0">
                <a:latin typeface="+mn-ea"/>
                <a:cs typeface="宋体" panose="02010600030101010101" pitchFamily="2" charset="-122"/>
              </a:rPr>
              <a:t>案例描述</a:t>
            </a:r>
            <a:r>
              <a:rPr lang="zh-CN" altLang="zh-CN" sz="2400" kern="100" dirty="0">
                <a:latin typeface="+mn-ea"/>
                <a:cs typeface="宋体" panose="02010600030101010101" pitchFamily="2" charset="-122"/>
              </a:rPr>
              <a:t>：在制作各种文字效果之前，最需要掌握的便是文字基本的属性设置和文字动画的制作方法，几乎大部分的文字效果都是基于这两种属性而成的。本案例通过效果制作充分的展示了如何使用文字进行文字动画的制作，制作效果图如图</a:t>
            </a:r>
            <a:r>
              <a:rPr lang="en-US" altLang="zh-CN" sz="2400" kern="100" dirty="0">
                <a:latin typeface="+mn-ea"/>
                <a:cs typeface="宋体" panose="02010600030101010101" pitchFamily="2" charset="-122"/>
              </a:rPr>
              <a:t>7-1</a:t>
            </a:r>
            <a:r>
              <a:rPr lang="zh-CN" altLang="zh-CN" sz="2400" kern="100" dirty="0">
                <a:latin typeface="+mn-ea"/>
                <a:cs typeface="宋体" panose="02010600030101010101" pitchFamily="2" charset="-122"/>
              </a:rPr>
              <a:t>所示。</a:t>
            </a:r>
            <a:endParaRPr lang="zh-CN" altLang="zh-CN" kern="100" dirty="0">
              <a:latin typeface="+mn-ea"/>
              <a:cs typeface="Times New Roman" panose="02020603050405020304" pitchFamily="18" charset="0"/>
            </a:endParaRPr>
          </a:p>
          <a:p>
            <a:pPr algn="just">
              <a:lnSpc>
                <a:spcPct val="150000"/>
              </a:lnSpc>
              <a:spcAft>
                <a:spcPts val="0"/>
              </a:spcAft>
            </a:pPr>
            <a:r>
              <a:rPr lang="zh-CN" altLang="zh-CN" sz="2400" b="1" kern="100" dirty="0">
                <a:latin typeface="+mn-ea"/>
                <a:cs typeface="宋体" panose="02010600030101010101" pitchFamily="2" charset="-122"/>
              </a:rPr>
              <a:t>难易指数： </a:t>
            </a:r>
            <a:r>
              <a:rPr lang="zh-CN" altLang="zh-CN" sz="2400" kern="100" dirty="0">
                <a:latin typeface="+mn-ea"/>
                <a:cs typeface="宋体" panose="02010600030101010101" pitchFamily="2" charset="-122"/>
              </a:rPr>
              <a:t>★★★★</a:t>
            </a:r>
            <a:endParaRPr lang="zh-CN" altLang="zh-CN" kern="100" dirty="0">
              <a:effectLst/>
              <a:latin typeface="+mn-ea"/>
              <a:cs typeface="Times New Roman" panose="02020603050405020304" pitchFamily="18" charset="0"/>
            </a:endParaRPr>
          </a:p>
        </p:txBody>
      </p:sp>
      <p:pic>
        <p:nvPicPr>
          <p:cNvPr id="10" name="图片 9"/>
          <p:cNvPicPr/>
          <p:nvPr/>
        </p:nvPicPr>
        <p:blipFill>
          <a:blip r:embed="rId3" cstate="print">
            <a:extLst>
              <a:ext uri="{28A0092B-C50C-407E-A947-70E740481C1C}">
                <a14:useLocalDpi xmlns:a14="http://schemas.microsoft.com/office/drawing/2010/main" val="0"/>
              </a:ext>
            </a:extLst>
          </a:blip>
          <a:srcRect/>
          <a:stretch>
            <a:fillRect/>
          </a:stretch>
        </p:blipFill>
        <p:spPr>
          <a:xfrm>
            <a:off x="2689411" y="4580494"/>
            <a:ext cx="4249271" cy="2227737"/>
          </a:xfrm>
          <a:prstGeom prst="rect">
            <a:avLst/>
          </a:prstGeom>
          <a:noFill/>
          <a:ln>
            <a:noFill/>
          </a:ln>
        </p:spPr>
      </p:pic>
      <p:sp>
        <p:nvSpPr>
          <p:cNvPr id="11" name="矩形 10"/>
          <p:cNvSpPr/>
          <p:nvPr/>
        </p:nvSpPr>
        <p:spPr>
          <a:xfrm>
            <a:off x="7099072" y="5186531"/>
            <a:ext cx="970137"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7-1</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9711507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a:t>
            </a:r>
            <a:r>
              <a:rPr lang="en-US" altLang="zh-CN" sz="2400" b="1" dirty="0">
                <a:solidFill>
                  <a:schemeClr val="bg1"/>
                </a:solidFill>
              </a:rPr>
              <a:t>4</a:t>
            </a:r>
            <a:endParaRPr lang="zh-CN" altLang="en-US" sz="2400" b="1" dirty="0">
              <a:solidFill>
                <a:schemeClr val="bg1"/>
              </a:solidFill>
            </a:endParaRPr>
          </a:p>
        </p:txBody>
      </p:sp>
      <p:sp>
        <p:nvSpPr>
          <p:cNvPr id="49" name="文本框 48"/>
          <p:cNvSpPr txBox="1"/>
          <p:nvPr/>
        </p:nvSpPr>
        <p:spPr>
          <a:xfrm>
            <a:off x="4772560" y="3013502"/>
            <a:ext cx="2646878" cy="830997"/>
          </a:xfrm>
          <a:prstGeom prst="rect">
            <a:avLst/>
          </a:prstGeom>
          <a:noFill/>
        </p:spPr>
        <p:txBody>
          <a:bodyPr wrap="none" rtlCol="0">
            <a:spAutoFit/>
          </a:bodyPr>
          <a:lstStyle/>
          <a:p>
            <a:pPr algn="ctr"/>
            <a:r>
              <a:rPr lang="zh-CN" altLang="en-US" sz="4800" b="1" dirty="0">
                <a:solidFill>
                  <a:schemeClr val="bg1"/>
                </a:solidFill>
              </a:rPr>
              <a:t>文</a:t>
            </a:r>
            <a:r>
              <a:rPr lang="zh-CN" altLang="en-US" sz="4800" b="1" dirty="0" smtClean="0">
                <a:solidFill>
                  <a:schemeClr val="bg1"/>
                </a:solidFill>
              </a:rPr>
              <a:t>字拓展</a:t>
            </a:r>
            <a:endParaRPr lang="zh-CN" altLang="en-US" sz="4800" b="1" dirty="0">
              <a:solidFill>
                <a:schemeClr val="bg1"/>
              </a:solidFill>
            </a:endParaRP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35427159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26055" y="302395"/>
            <a:ext cx="8515686" cy="2159691"/>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000" dirty="0">
                <a:solidFill>
                  <a:schemeClr val="tx1"/>
                </a:solidFill>
              </a:rPr>
              <a:t>在</a:t>
            </a:r>
            <a:r>
              <a:rPr lang="en-US" altLang="zh-CN" sz="2000" dirty="0">
                <a:solidFill>
                  <a:schemeClr val="tx1"/>
                </a:solidFill>
              </a:rPr>
              <a:t>After Effects</a:t>
            </a:r>
            <a:r>
              <a:rPr lang="zh-CN" altLang="zh-CN" sz="2000" dirty="0">
                <a:solidFill>
                  <a:schemeClr val="tx1"/>
                </a:solidFill>
              </a:rPr>
              <a:t>旧版本中，有一个叫做“创建外轮廓”的命令，在</a:t>
            </a:r>
            <a:r>
              <a:rPr lang="en-US" altLang="zh-CN" sz="2000" dirty="0">
                <a:solidFill>
                  <a:schemeClr val="tx1"/>
                </a:solidFill>
              </a:rPr>
              <a:t>After Effects</a:t>
            </a:r>
            <a:r>
              <a:rPr lang="zh-CN" altLang="zh-CN" sz="2000" dirty="0">
                <a:solidFill>
                  <a:schemeClr val="tx1"/>
                </a:solidFill>
              </a:rPr>
              <a:t>新版本中被分成了“从文本创建形状”和“从文本创建蒙版”两个命令。“从文本创建蒙版”命令与原来功能完全一样，而多出来的 “从文本创建形状”命令，则可以建立一个以文字轮廓为形状的形状图层</a:t>
            </a:r>
            <a:r>
              <a:rPr lang="zh-CN" altLang="zh-CN" sz="2000" dirty="0" smtClean="0">
                <a:solidFill>
                  <a:schemeClr val="tx1"/>
                </a:solidFill>
              </a:rPr>
              <a:t>。</a:t>
            </a:r>
            <a:endParaRPr lang="zh-CN" altLang="zh-CN" sz="2000" dirty="0">
              <a:solidFill>
                <a:schemeClr val="tx1"/>
              </a:solidFill>
            </a:endParaRPr>
          </a:p>
        </p:txBody>
      </p:sp>
      <p:sp>
        <p:nvSpPr>
          <p:cNvPr id="3" name="矩形: 圆角 12"/>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01796" y="857250"/>
            <a:ext cx="1415772" cy="461665"/>
          </a:xfrm>
          <a:prstGeom prst="rect">
            <a:avLst/>
          </a:prstGeom>
          <a:noFill/>
        </p:spPr>
        <p:txBody>
          <a:bodyPr wrap="none" rtlCol="0">
            <a:spAutoFit/>
          </a:bodyPr>
          <a:lstStyle/>
          <a:p>
            <a:pPr algn="ctr"/>
            <a:r>
              <a:rPr lang="zh-CN" altLang="en-US" sz="2400" b="1" dirty="0">
                <a:solidFill>
                  <a:schemeClr val="bg1"/>
                </a:solidFill>
              </a:rPr>
              <a:t>本节概论</a:t>
            </a:r>
          </a:p>
        </p:txBody>
      </p:sp>
      <p:sp>
        <p:nvSpPr>
          <p:cNvPr id="5" name="文本框 4"/>
          <p:cNvSpPr txBox="1"/>
          <p:nvPr/>
        </p:nvSpPr>
        <p:spPr>
          <a:xfrm>
            <a:off x="412977" y="3840182"/>
            <a:ext cx="1658711" cy="830997"/>
          </a:xfrm>
          <a:prstGeom prst="rect">
            <a:avLst/>
          </a:prstGeom>
          <a:noFill/>
        </p:spPr>
        <p:txBody>
          <a:bodyPr wrap="square" rtlCol="0">
            <a:spAutoFit/>
          </a:bodyPr>
          <a:lstStyle/>
          <a:p>
            <a:pPr algn="ctr"/>
            <a:r>
              <a:rPr lang="zh-CN" altLang="zh-CN" sz="2400" dirty="0"/>
              <a:t>本节知识思维导图：</a:t>
            </a:r>
            <a:endParaRPr lang="zh-CN" altLang="en-US" sz="3200" dirty="0">
              <a:solidFill>
                <a:schemeClr val="tx1">
                  <a:lumMod val="75000"/>
                  <a:lumOff val="25000"/>
                </a:schemeClr>
              </a:solidFill>
            </a:endParaRPr>
          </a:p>
        </p:txBody>
      </p:sp>
      <p:sp>
        <p:nvSpPr>
          <p:cNvPr id="6" name="等腰三角形 5"/>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p:cNvGraphicFramePr>
            <a:graphicFrameLocks noGrp="1"/>
          </p:cNvGraphicFramePr>
          <p:nvPr>
            <p:extLst>
              <p:ext uri="{D42A27DB-BD31-4B8C-83A1-F6EECF244321}">
                <p14:modId xmlns:p14="http://schemas.microsoft.com/office/powerpoint/2010/main" val="2369917312"/>
              </p:ext>
            </p:extLst>
          </p:nvPr>
        </p:nvGraphicFramePr>
        <p:xfrm>
          <a:off x="2726055" y="3345077"/>
          <a:ext cx="8372250" cy="2651760"/>
        </p:xfrm>
        <a:graphic>
          <a:graphicData uri="http://schemas.openxmlformats.org/drawingml/2006/table">
            <a:tbl>
              <a:tblPr firstRow="1" firstCol="1" bandRow="1">
                <a:tableStyleId>{5C22544A-7EE6-4342-B048-85BDC9FD1C3A}</a:tableStyleId>
              </a:tblPr>
              <a:tblGrid>
                <a:gridCol w="994305">
                  <a:extLst>
                    <a:ext uri="{9D8B030D-6E8A-4147-A177-3AD203B41FA5}">
                      <a16:colId xmlns:a16="http://schemas.microsoft.com/office/drawing/2014/main" val="3647233951"/>
                    </a:ext>
                  </a:extLst>
                </a:gridCol>
                <a:gridCol w="3692442">
                  <a:extLst>
                    <a:ext uri="{9D8B030D-6E8A-4147-A177-3AD203B41FA5}">
                      <a16:colId xmlns:a16="http://schemas.microsoft.com/office/drawing/2014/main" val="1102294635"/>
                    </a:ext>
                  </a:extLst>
                </a:gridCol>
                <a:gridCol w="2748856">
                  <a:extLst>
                    <a:ext uri="{9D8B030D-6E8A-4147-A177-3AD203B41FA5}">
                      <a16:colId xmlns:a16="http://schemas.microsoft.com/office/drawing/2014/main" val="4221062122"/>
                    </a:ext>
                  </a:extLst>
                </a:gridCol>
                <a:gridCol w="936647">
                  <a:extLst>
                    <a:ext uri="{9D8B030D-6E8A-4147-A177-3AD203B41FA5}">
                      <a16:colId xmlns:a16="http://schemas.microsoft.com/office/drawing/2014/main" val="4267416949"/>
                    </a:ext>
                  </a:extLst>
                </a:gridCol>
              </a:tblGrid>
              <a:tr h="0">
                <a:tc rowSpan="3">
                  <a:txBody>
                    <a:bodyPr/>
                    <a:lstStyle/>
                    <a:p>
                      <a:pPr algn="just">
                        <a:lnSpc>
                          <a:spcPct val="150000"/>
                        </a:lnSpc>
                        <a:spcAft>
                          <a:spcPts val="0"/>
                        </a:spcAft>
                      </a:pPr>
                      <a:r>
                        <a:rPr lang="zh-CN" sz="2000" kern="100">
                          <a:effectLst/>
                        </a:rPr>
                        <a:t>文</a:t>
                      </a:r>
                      <a:endParaRPr lang="zh-CN" sz="1600" kern="100">
                        <a:effectLst/>
                      </a:endParaRPr>
                    </a:p>
                    <a:p>
                      <a:pPr algn="just">
                        <a:lnSpc>
                          <a:spcPct val="150000"/>
                        </a:lnSpc>
                        <a:spcAft>
                          <a:spcPts val="0"/>
                        </a:spcAft>
                      </a:pPr>
                      <a:r>
                        <a:rPr lang="zh-CN" sz="2000" kern="100">
                          <a:effectLst/>
                        </a:rPr>
                        <a:t>字</a:t>
                      </a:r>
                      <a:endParaRPr lang="zh-CN" sz="1600" kern="100">
                        <a:effectLst/>
                      </a:endParaRPr>
                    </a:p>
                    <a:p>
                      <a:pPr algn="just">
                        <a:lnSpc>
                          <a:spcPct val="150000"/>
                        </a:lnSpc>
                        <a:spcAft>
                          <a:spcPts val="0"/>
                        </a:spcAft>
                      </a:pPr>
                      <a:r>
                        <a:rPr lang="zh-CN" sz="2000" kern="100">
                          <a:effectLst/>
                        </a:rPr>
                        <a:t>拓</a:t>
                      </a:r>
                      <a:endParaRPr lang="zh-CN" sz="1600" kern="100">
                        <a:effectLst/>
                      </a:endParaRPr>
                    </a:p>
                    <a:p>
                      <a:pPr algn="just">
                        <a:lnSpc>
                          <a:spcPct val="150000"/>
                        </a:lnSpc>
                        <a:spcAft>
                          <a:spcPts val="0"/>
                        </a:spcAft>
                      </a:pPr>
                      <a:r>
                        <a:rPr lang="zh-CN" sz="2000" kern="100">
                          <a:effectLst/>
                        </a:rPr>
                        <a:t>展</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000" kern="100">
                          <a:effectLst/>
                        </a:rPr>
                        <a:t>分类</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000" kern="100">
                          <a:effectLst/>
                        </a:rPr>
                        <a:t>内容</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000" kern="100">
                          <a:effectLst/>
                        </a:rPr>
                        <a:t>重要性</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54834462"/>
                  </a:ext>
                </a:extLst>
              </a:tr>
              <a:tr h="0">
                <a:tc vMerge="1">
                  <a:txBody>
                    <a:bodyPr/>
                    <a:lstStyle/>
                    <a:p>
                      <a:endParaRPr lang="zh-CN" altLang="en-US"/>
                    </a:p>
                  </a:txBody>
                  <a:tcPr/>
                </a:tc>
                <a:tc>
                  <a:txBody>
                    <a:bodyPr/>
                    <a:lstStyle/>
                    <a:p>
                      <a:pPr algn="just">
                        <a:lnSpc>
                          <a:spcPct val="150000"/>
                        </a:lnSpc>
                        <a:spcAft>
                          <a:spcPts val="0"/>
                        </a:spcAft>
                      </a:pPr>
                      <a:r>
                        <a:rPr lang="zh-CN" sz="2000" kern="100">
                          <a:effectLst/>
                        </a:rPr>
                        <a:t>文字蒙版与文字形状的概念</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000" kern="100">
                          <a:effectLst/>
                        </a:rPr>
                        <a:t>了解文字蒙版与文字形状的概念</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400" kern="10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07192012"/>
                  </a:ext>
                </a:extLst>
              </a:tr>
              <a:tr h="0">
                <a:tc vMerge="1">
                  <a:txBody>
                    <a:bodyPr/>
                    <a:lstStyle/>
                    <a:p>
                      <a:endParaRPr lang="zh-CN" altLang="en-US"/>
                    </a:p>
                  </a:txBody>
                  <a:tcPr/>
                </a:tc>
                <a:tc>
                  <a:txBody>
                    <a:bodyPr/>
                    <a:lstStyle/>
                    <a:p>
                      <a:pPr algn="just">
                        <a:lnSpc>
                          <a:spcPct val="150000"/>
                        </a:lnSpc>
                        <a:spcAft>
                          <a:spcPts val="0"/>
                        </a:spcAft>
                      </a:pPr>
                      <a:r>
                        <a:rPr lang="zh-CN" sz="2000" kern="100">
                          <a:effectLst/>
                        </a:rPr>
                        <a:t>创建文字蒙版与文字形状</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000" kern="100">
                          <a:effectLst/>
                        </a:rPr>
                        <a:t>掌握如何创建文字蒙版与文字形状</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400" kern="100" dirty="0">
                          <a:effectLst/>
                        </a:rPr>
                        <a:t>✮✮✮</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278551322"/>
                  </a:ext>
                </a:extLst>
              </a:tr>
            </a:tbl>
          </a:graphicData>
        </a:graphic>
      </p:graphicFrame>
    </p:spTree>
    <p:extLst>
      <p:ext uri="{BB962C8B-B14F-4D97-AF65-F5344CB8AC3E}">
        <p14:creationId xmlns:p14="http://schemas.microsoft.com/office/powerpoint/2010/main" val="32854423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6"/>
          <p:cNvSpPr/>
          <p:nvPr>
            <p:custDataLst>
              <p:tags r:id="rId1"/>
            </p:custDataLst>
          </p:nvPr>
        </p:nvSpPr>
        <p:spPr>
          <a:xfrm>
            <a:off x="2740821" y="3876860"/>
            <a:ext cx="8523807" cy="158880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sp>
        <p:nvSpPr>
          <p:cNvPr id="32" name="圆角矩形 6"/>
          <p:cNvSpPr/>
          <p:nvPr>
            <p:custDataLst>
              <p:tags r:id="rId2"/>
            </p:custDataLst>
          </p:nvPr>
        </p:nvSpPr>
        <p:spPr>
          <a:xfrm>
            <a:off x="2740821" y="2498528"/>
            <a:ext cx="8523807" cy="106163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sp>
        <p:nvSpPr>
          <p:cNvPr id="31" name="圆角矩形 6"/>
          <p:cNvSpPr/>
          <p:nvPr>
            <p:custDataLst>
              <p:tags r:id="rId3"/>
            </p:custDataLst>
          </p:nvPr>
        </p:nvSpPr>
        <p:spPr>
          <a:xfrm>
            <a:off x="2740822" y="844985"/>
            <a:ext cx="8523807" cy="106163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8" name="组合 7"/>
          <p:cNvGrpSpPr/>
          <p:nvPr/>
        </p:nvGrpSpPr>
        <p:grpSpPr>
          <a:xfrm>
            <a:off x="188654" y="844986"/>
            <a:ext cx="2181696" cy="1127739"/>
            <a:chOff x="169200" y="1595724"/>
            <a:chExt cx="2326630" cy="1127739"/>
          </a:xfrm>
        </p:grpSpPr>
        <p:sp>
          <p:nvSpPr>
            <p:cNvPr id="12"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6200000">
              <a:off x="232948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素材位置</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204865" y="2378714"/>
            <a:ext cx="2181696" cy="1127739"/>
            <a:chOff x="169200" y="1595724"/>
            <a:chExt cx="2326630" cy="1127739"/>
          </a:xfrm>
        </p:grpSpPr>
        <p:sp>
          <p:nvSpPr>
            <p:cNvPr id="20"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6200000">
              <a:off x="232948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smtClean="0">
                  <a:solidFill>
                    <a:schemeClr val="bg1"/>
                  </a:solidFill>
                  <a:latin typeface="微软雅黑" panose="020B0503020204020204" pitchFamily="34" charset="-122"/>
                  <a:ea typeface="微软雅黑" panose="020B0503020204020204" pitchFamily="34" charset="-122"/>
                </a:rPr>
                <a:t>实例位</a:t>
              </a:r>
              <a:r>
                <a:rPr lang="zh-CN" altLang="en-US" sz="2800" b="1" dirty="0">
                  <a:solidFill>
                    <a:schemeClr val="bg1"/>
                  </a:solidFill>
                  <a:latin typeface="微软雅黑" panose="020B0503020204020204" pitchFamily="34" charset="-122"/>
                  <a:ea typeface="微软雅黑" panose="020B0503020204020204" pitchFamily="34" charset="-122"/>
                </a:rPr>
                <a:t>置</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04865" y="3912442"/>
            <a:ext cx="2181696" cy="1127739"/>
            <a:chOff x="169200" y="1595724"/>
            <a:chExt cx="2326630" cy="1127739"/>
          </a:xfrm>
        </p:grpSpPr>
        <p:sp>
          <p:nvSpPr>
            <p:cNvPr id="24"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6200000">
              <a:off x="232948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案例描述</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sp>
        <p:nvSpPr>
          <p:cNvPr id="27" name="矩形 26"/>
          <p:cNvSpPr/>
          <p:nvPr/>
        </p:nvSpPr>
        <p:spPr>
          <a:xfrm>
            <a:off x="2919836" y="1135383"/>
            <a:ext cx="7467109" cy="461665"/>
          </a:xfrm>
          <a:prstGeom prst="rect">
            <a:avLst/>
          </a:prstGeom>
        </p:spPr>
        <p:txBody>
          <a:bodyPr wrap="none">
            <a:spAutoFit/>
          </a:bodyPr>
          <a:lstStyle/>
          <a:p>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实例文件</a:t>
            </a:r>
            <a:r>
              <a:rPr lang="en-US" altLang="zh-CN" sz="2400" kern="100" dirty="0">
                <a:latin typeface="微软雅黑" panose="020B0503020204020204" pitchFamily="34" charset="-122"/>
                <a:ea typeface="微软雅黑" panose="020B0503020204020204" pitchFamily="34" charset="-122"/>
              </a:rPr>
              <a:t>&gt;CH07&gt;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课堂案例——路径文字动画</a:t>
            </a:r>
            <a:r>
              <a:rPr lang="en-US" altLang="zh-CN" sz="2400" kern="100" dirty="0">
                <a:latin typeface="微软雅黑" panose="020B0503020204020204" pitchFamily="34" charset="-122"/>
                <a:ea typeface="微软雅黑" panose="020B0503020204020204" pitchFamily="34" charset="-122"/>
              </a:rPr>
              <a:t>&gt;</a:t>
            </a:r>
            <a:r>
              <a:rPr lang="en-US" altLang="zh-CN" sz="2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素材</a:t>
            </a:r>
            <a:r>
              <a:rPr lang="en-US" altLang="zh-CN" sz="2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dirty="0">
              <a:latin typeface="微软雅黑" panose="020B0503020204020204" pitchFamily="34" charset="-122"/>
              <a:ea typeface="微软雅黑" panose="020B0503020204020204" pitchFamily="34" charset="-122"/>
            </a:endParaRPr>
          </a:p>
        </p:txBody>
      </p:sp>
      <p:sp>
        <p:nvSpPr>
          <p:cNvPr id="28" name="矩形 27"/>
          <p:cNvSpPr/>
          <p:nvPr/>
        </p:nvSpPr>
        <p:spPr>
          <a:xfrm>
            <a:off x="2919835" y="2676925"/>
            <a:ext cx="7467109" cy="588110"/>
          </a:xfrm>
          <a:prstGeom prst="rect">
            <a:avLst/>
          </a:prstGeom>
        </p:spPr>
        <p:txBody>
          <a:bodyPr wrap="square">
            <a:spAutoFit/>
          </a:bodyPr>
          <a:lstStyle/>
          <a:p>
            <a:pPr algn="just">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 </a:t>
            </a:r>
            <a:r>
              <a:rPr lang="zh-CN" altLang="zh-CN" sz="2400" kern="100" dirty="0">
                <a:latin typeface="+mn-ea"/>
                <a:cs typeface="宋体" panose="02010600030101010101" pitchFamily="2" charset="-122"/>
              </a:rPr>
              <a:t>实例文件</a:t>
            </a:r>
            <a:r>
              <a:rPr lang="en-US" altLang="zh-CN" sz="2400" kern="100" dirty="0">
                <a:latin typeface="+mn-ea"/>
                <a:cs typeface="Times New Roman" panose="02020603050405020304" pitchFamily="18" charset="0"/>
              </a:rPr>
              <a:t>&gt;CH07&gt;</a:t>
            </a:r>
            <a:r>
              <a:rPr lang="zh-CN" altLang="zh-CN" sz="2400" kern="100" dirty="0">
                <a:latin typeface="+mn-ea"/>
                <a:cs typeface="宋体" panose="02010600030101010101" pitchFamily="2" charset="-122"/>
              </a:rPr>
              <a:t>课堂案例——路径文字动画</a:t>
            </a:r>
            <a:r>
              <a:rPr lang="en-US" altLang="zh-CN" sz="2400" kern="100" dirty="0">
                <a:latin typeface="+mn-ea"/>
                <a:cs typeface="宋体" panose="02010600030101010101" pitchFamily="2" charset="-122"/>
              </a:rPr>
              <a:t>.</a:t>
            </a:r>
            <a:r>
              <a:rPr lang="en-US" altLang="zh-CN" sz="2400" kern="100" dirty="0">
                <a:latin typeface="+mn-ea"/>
                <a:cs typeface="Times New Roman" panose="02020603050405020304" pitchFamily="18" charset="0"/>
              </a:rPr>
              <a:t>aep</a:t>
            </a:r>
            <a:endParaRPr lang="zh-CN" altLang="zh-CN" kern="100" dirty="0">
              <a:effectLst/>
              <a:latin typeface="+mn-ea"/>
              <a:cs typeface="Times New Roman" panose="02020603050405020304" pitchFamily="18" charset="0"/>
            </a:endParaRPr>
          </a:p>
        </p:txBody>
      </p:sp>
      <p:sp>
        <p:nvSpPr>
          <p:cNvPr id="29" name="矩形 28"/>
          <p:cNvSpPr/>
          <p:nvPr/>
        </p:nvSpPr>
        <p:spPr>
          <a:xfrm>
            <a:off x="2919835" y="3896000"/>
            <a:ext cx="7994599" cy="1569660"/>
          </a:xfrm>
          <a:prstGeom prst="rect">
            <a:avLst/>
          </a:prstGeom>
        </p:spPr>
        <p:txBody>
          <a:bodyPr wrap="square">
            <a:spAutoFit/>
          </a:bodyPr>
          <a:lstStyle/>
          <a:p>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在制作特效的过程中，经常文字本身可能往往达不到我们的要求，此时就需要使用路径来为文字制作符合要求的动画。本案例将会展示如何使用路径制作文字动画，动画效果如图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7-55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en-US" sz="2400" dirty="0">
              <a:latin typeface="微软雅黑" panose="020B0503020204020204" pitchFamily="34" charset="-122"/>
              <a:ea typeface="微软雅黑" panose="020B0503020204020204" pitchFamily="34" charset="-122"/>
            </a:endParaRPr>
          </a:p>
        </p:txBody>
      </p:sp>
      <p:sp>
        <p:nvSpPr>
          <p:cNvPr id="30" name="矩形 29"/>
          <p:cNvSpPr/>
          <p:nvPr/>
        </p:nvSpPr>
        <p:spPr>
          <a:xfrm>
            <a:off x="2740822" y="5784344"/>
            <a:ext cx="2313454" cy="662554"/>
          </a:xfrm>
          <a:prstGeom prst="rect">
            <a:avLst/>
          </a:prstGeom>
        </p:spPr>
        <p:txBody>
          <a:bodyPr wrap="none">
            <a:spAutoFit/>
          </a:bodyPr>
          <a:lstStyle/>
          <a:p>
            <a:pPr algn="just">
              <a:lnSpc>
                <a:spcPct val="150000"/>
              </a:lnSpc>
              <a:spcAft>
                <a:spcPts val="0"/>
              </a:spcAft>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难易指数</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 ★★</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407291540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6"/>
          <p:cNvSpPr/>
          <p:nvPr>
            <p:custDataLst>
              <p:tags r:id="rId1"/>
            </p:custDataLst>
          </p:nvPr>
        </p:nvSpPr>
        <p:spPr>
          <a:xfrm>
            <a:off x="2526152" y="4211629"/>
            <a:ext cx="9343119" cy="1777717"/>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6" name="组合 5"/>
          <p:cNvGrpSpPr/>
          <p:nvPr/>
        </p:nvGrpSpPr>
        <p:grpSpPr>
          <a:xfrm>
            <a:off x="188654" y="844986"/>
            <a:ext cx="2106960" cy="1127739"/>
            <a:chOff x="169200" y="1595724"/>
            <a:chExt cx="2246929" cy="1127739"/>
          </a:xfrm>
        </p:grpSpPr>
        <p:sp>
          <p:nvSpPr>
            <p:cNvPr id="7"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素材位置</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204865" y="2378714"/>
            <a:ext cx="2106960" cy="1127739"/>
            <a:chOff x="169200" y="1595724"/>
            <a:chExt cx="2246929" cy="1127739"/>
          </a:xfrm>
        </p:grpSpPr>
        <p:sp>
          <p:nvSpPr>
            <p:cNvPr id="11"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smtClean="0">
                  <a:solidFill>
                    <a:schemeClr val="bg1"/>
                  </a:solidFill>
                  <a:latin typeface="微软雅黑" panose="020B0503020204020204" pitchFamily="34" charset="-122"/>
                  <a:ea typeface="微软雅黑" panose="020B0503020204020204" pitchFamily="34" charset="-122"/>
                </a:rPr>
                <a:t>实例位</a:t>
              </a:r>
              <a:r>
                <a:rPr lang="zh-CN" altLang="en-US" sz="2800" b="1" dirty="0">
                  <a:solidFill>
                    <a:schemeClr val="bg1"/>
                  </a:solidFill>
                  <a:latin typeface="微软雅黑" panose="020B0503020204020204" pitchFamily="34" charset="-122"/>
                  <a:ea typeface="微软雅黑" panose="020B0503020204020204" pitchFamily="34" charset="-122"/>
                </a:rPr>
                <a:t>置</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204865" y="3978217"/>
            <a:ext cx="2106960" cy="1127739"/>
            <a:chOff x="169200" y="1595724"/>
            <a:chExt cx="2246929" cy="1127739"/>
          </a:xfrm>
        </p:grpSpPr>
        <p:sp>
          <p:nvSpPr>
            <p:cNvPr id="15"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案例描述</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pic>
        <p:nvPicPr>
          <p:cNvPr id="18" name="图片 17"/>
          <p:cNvPicPr/>
          <p:nvPr/>
        </p:nvPicPr>
        <p:blipFill>
          <a:blip r:embed="rId3"/>
          <a:stretch>
            <a:fillRect/>
          </a:stretch>
        </p:blipFill>
        <p:spPr>
          <a:xfrm>
            <a:off x="2885225" y="210872"/>
            <a:ext cx="4053458" cy="2442682"/>
          </a:xfrm>
          <a:prstGeom prst="rect">
            <a:avLst/>
          </a:prstGeom>
        </p:spPr>
      </p:pic>
      <p:sp>
        <p:nvSpPr>
          <p:cNvPr id="19" name="矩形 18"/>
          <p:cNvSpPr/>
          <p:nvPr/>
        </p:nvSpPr>
        <p:spPr>
          <a:xfrm>
            <a:off x="4345933" y="2650676"/>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7-55</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20" name="矩形 19"/>
          <p:cNvSpPr/>
          <p:nvPr/>
        </p:nvSpPr>
        <p:spPr>
          <a:xfrm>
            <a:off x="2526152" y="3252537"/>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1" name="矩形 20"/>
          <p:cNvSpPr/>
          <p:nvPr/>
        </p:nvSpPr>
        <p:spPr>
          <a:xfrm>
            <a:off x="2555200" y="4117599"/>
            <a:ext cx="9152705" cy="1754326"/>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：打开学习资源中的“实例文件</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&gt;CH07&gt;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课堂案例——路径文字动画</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aep</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”文件，然后在“项目”面板中双击“路径文字动画”加载该合成，如图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7-56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2" name="图片 21"/>
          <p:cNvPicPr/>
          <p:nvPr/>
        </p:nvPicPr>
        <p:blipFill>
          <a:blip r:embed="rId4"/>
          <a:stretch>
            <a:fillRect/>
          </a:stretch>
        </p:blipFill>
        <p:spPr>
          <a:xfrm>
            <a:off x="7313351" y="210872"/>
            <a:ext cx="4161473" cy="2439804"/>
          </a:xfrm>
          <a:prstGeom prst="rect">
            <a:avLst/>
          </a:prstGeom>
        </p:spPr>
      </p:pic>
      <p:sp>
        <p:nvSpPr>
          <p:cNvPr id="23" name="矩形 22"/>
          <p:cNvSpPr/>
          <p:nvPr/>
        </p:nvSpPr>
        <p:spPr>
          <a:xfrm>
            <a:off x="8667627" y="2744706"/>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7-56</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5260015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6"/>
          <p:cNvSpPr/>
          <p:nvPr>
            <p:custDataLst>
              <p:tags r:id="rId1"/>
            </p:custDataLst>
          </p:nvPr>
        </p:nvSpPr>
        <p:spPr>
          <a:xfrm>
            <a:off x="2598817" y="1255175"/>
            <a:ext cx="9216666" cy="251000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2" name="组合 1"/>
          <p:cNvGrpSpPr/>
          <p:nvPr/>
        </p:nvGrpSpPr>
        <p:grpSpPr>
          <a:xfrm>
            <a:off x="188654" y="844986"/>
            <a:ext cx="2106960" cy="1127739"/>
            <a:chOff x="169200" y="1595724"/>
            <a:chExt cx="2246929" cy="1127739"/>
          </a:xfrm>
        </p:grpSpPr>
        <p:sp>
          <p:nvSpPr>
            <p:cNvPr id="3"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素材位置</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04865" y="2378714"/>
            <a:ext cx="2106960" cy="1127739"/>
            <a:chOff x="169200" y="1595724"/>
            <a:chExt cx="2246929" cy="1127739"/>
          </a:xfrm>
        </p:grpSpPr>
        <p:sp>
          <p:nvSpPr>
            <p:cNvPr id="6"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smtClean="0">
                  <a:solidFill>
                    <a:schemeClr val="bg1"/>
                  </a:solidFill>
                  <a:latin typeface="微软雅黑" panose="020B0503020204020204" pitchFamily="34" charset="-122"/>
                  <a:ea typeface="微软雅黑" panose="020B0503020204020204" pitchFamily="34" charset="-122"/>
                </a:rPr>
                <a:t>实例位</a:t>
              </a:r>
              <a:r>
                <a:rPr lang="zh-CN" altLang="en-US" sz="2800" b="1" dirty="0">
                  <a:solidFill>
                    <a:schemeClr val="bg1"/>
                  </a:solidFill>
                  <a:latin typeface="微软雅黑" panose="020B0503020204020204" pitchFamily="34" charset="-122"/>
                  <a:ea typeface="微软雅黑" panose="020B0503020204020204" pitchFamily="34" charset="-122"/>
                </a:rPr>
                <a:t>置</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204865" y="3978217"/>
            <a:ext cx="2106960" cy="1127739"/>
            <a:chOff x="169200" y="1595724"/>
            <a:chExt cx="2246929" cy="1127739"/>
          </a:xfrm>
        </p:grpSpPr>
        <p:sp>
          <p:nvSpPr>
            <p:cNvPr id="9"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案例描述</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sp>
        <p:nvSpPr>
          <p:cNvPr id="11" name="矩形 10"/>
          <p:cNvSpPr/>
          <p:nvPr/>
        </p:nvSpPr>
        <p:spPr>
          <a:xfrm>
            <a:off x="2451255" y="418349"/>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矩形 11"/>
          <p:cNvSpPr/>
          <p:nvPr/>
        </p:nvSpPr>
        <p:spPr>
          <a:xfrm>
            <a:off x="2725270" y="1255175"/>
            <a:ext cx="9090212" cy="2308324"/>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：使用文字工具输入“</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ABCDE</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”（这里用</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ABCDE</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进行演示），随后点击上方图层按钮，执行“图层</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创建</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从文本创建蒙版”命令，此时将会生成一个名为“</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ABCDE</a:t>
            </a:r>
            <a:r>
              <a:rPr lang="zh-CN" altLang="zh-CN" sz="2400" kern="100" dirty="0">
                <a:latin typeface="微软雅黑" panose="020B0503020204020204" pitchFamily="34" charset="-122"/>
                <a:ea typeface="微软雅黑" panose="020B0503020204020204" pitchFamily="34" charset="-122"/>
                <a:cs typeface="Calibri" panose="020F0502020204030204" pitchFamily="34" charset="0"/>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的纯色图层，其上有命名为“</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ABCDE</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轮廓”文本图层形成的蒙版，如图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7-57</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4" name="图片 13"/>
          <p:cNvPicPr/>
          <p:nvPr/>
        </p:nvPicPr>
        <p:blipFill>
          <a:blip r:embed="rId3"/>
          <a:stretch>
            <a:fillRect/>
          </a:stretch>
        </p:blipFill>
        <p:spPr>
          <a:xfrm>
            <a:off x="2754892" y="4235177"/>
            <a:ext cx="8361344" cy="1824963"/>
          </a:xfrm>
          <a:prstGeom prst="rect">
            <a:avLst/>
          </a:prstGeom>
        </p:spPr>
      </p:pic>
      <p:sp>
        <p:nvSpPr>
          <p:cNvPr id="15" name="矩形 14"/>
          <p:cNvSpPr/>
          <p:nvPr/>
        </p:nvSpPr>
        <p:spPr>
          <a:xfrm>
            <a:off x="5921345" y="6040702"/>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7-57</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739671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88654" y="844986"/>
            <a:ext cx="2106960" cy="1127739"/>
            <a:chOff x="169200" y="1595724"/>
            <a:chExt cx="2246929" cy="1127739"/>
          </a:xfrm>
        </p:grpSpPr>
        <p:sp>
          <p:nvSpPr>
            <p:cNvPr id="4"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素材位置</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204865" y="2378714"/>
            <a:ext cx="2106960" cy="1127739"/>
            <a:chOff x="169200" y="1595724"/>
            <a:chExt cx="2246929" cy="1127739"/>
          </a:xfrm>
        </p:grpSpPr>
        <p:sp>
          <p:nvSpPr>
            <p:cNvPr id="7"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smtClean="0">
                  <a:solidFill>
                    <a:schemeClr val="bg1"/>
                  </a:solidFill>
                  <a:latin typeface="微软雅黑" panose="020B0503020204020204" pitchFamily="34" charset="-122"/>
                  <a:ea typeface="微软雅黑" panose="020B0503020204020204" pitchFamily="34" charset="-122"/>
                </a:rPr>
                <a:t>实例位</a:t>
              </a:r>
              <a:r>
                <a:rPr lang="zh-CN" altLang="en-US" sz="2800" b="1" dirty="0">
                  <a:solidFill>
                    <a:schemeClr val="bg1"/>
                  </a:solidFill>
                  <a:latin typeface="微软雅黑" panose="020B0503020204020204" pitchFamily="34" charset="-122"/>
                  <a:ea typeface="微软雅黑" panose="020B0503020204020204" pitchFamily="34" charset="-122"/>
                </a:rPr>
                <a:t>置</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04865" y="3978217"/>
            <a:ext cx="2106960" cy="1127739"/>
            <a:chOff x="169200" y="1595724"/>
            <a:chExt cx="2246929" cy="1127739"/>
          </a:xfrm>
        </p:grpSpPr>
        <p:sp>
          <p:nvSpPr>
            <p:cNvPr id="10"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案例描述</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sp>
        <p:nvSpPr>
          <p:cNvPr id="12" name="矩形 11"/>
          <p:cNvSpPr/>
          <p:nvPr/>
        </p:nvSpPr>
        <p:spPr>
          <a:xfrm>
            <a:off x="2451255" y="418349"/>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4" name="组合 13"/>
          <p:cNvGrpSpPr/>
          <p:nvPr/>
        </p:nvGrpSpPr>
        <p:grpSpPr>
          <a:xfrm>
            <a:off x="2598817" y="1255175"/>
            <a:ext cx="9216666" cy="2510001"/>
            <a:chOff x="2598817" y="1255175"/>
            <a:chExt cx="9216666" cy="2510001"/>
          </a:xfrm>
        </p:grpSpPr>
        <p:sp>
          <p:nvSpPr>
            <p:cNvPr id="2" name="圆角矩形 6"/>
            <p:cNvSpPr/>
            <p:nvPr>
              <p:custDataLst>
                <p:tags r:id="rId1"/>
              </p:custDataLst>
            </p:nvPr>
          </p:nvSpPr>
          <p:spPr>
            <a:xfrm>
              <a:off x="2598817" y="1255175"/>
              <a:ext cx="9216666" cy="251000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sp>
          <p:nvSpPr>
            <p:cNvPr id="13" name="矩形 12"/>
            <p:cNvSpPr/>
            <p:nvPr/>
          </p:nvSpPr>
          <p:spPr>
            <a:xfrm>
              <a:off x="2598817" y="1255635"/>
              <a:ext cx="8796848" cy="2308324"/>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：选择“</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ABCDE</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轮廓”图层，在效果中搜索“描边”命令并添加到该图层，然后在“效果控件”面板中勾选“所有蒙版”选项，接着设置“画笔硬度”为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90</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，“间距为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0.00</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，“绘画样式”为“显示原始图像”，如图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7-58</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15" name="图片 14"/>
          <p:cNvPicPr/>
          <p:nvPr/>
        </p:nvPicPr>
        <p:blipFill>
          <a:blip r:embed="rId3"/>
          <a:stretch>
            <a:fillRect/>
          </a:stretch>
        </p:blipFill>
        <p:spPr>
          <a:xfrm>
            <a:off x="2905663" y="3978217"/>
            <a:ext cx="4929490" cy="2637736"/>
          </a:xfrm>
          <a:prstGeom prst="rect">
            <a:avLst/>
          </a:prstGeom>
        </p:spPr>
      </p:pic>
      <p:sp>
        <p:nvSpPr>
          <p:cNvPr id="16" name="矩形 15"/>
          <p:cNvSpPr/>
          <p:nvPr/>
        </p:nvSpPr>
        <p:spPr>
          <a:xfrm>
            <a:off x="7862972" y="5106418"/>
            <a:ext cx="1132040"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7-58</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8055744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8654" y="844986"/>
            <a:ext cx="2106960" cy="1127739"/>
            <a:chOff x="169200" y="1595724"/>
            <a:chExt cx="2246929" cy="1127739"/>
          </a:xfrm>
        </p:grpSpPr>
        <p:sp>
          <p:nvSpPr>
            <p:cNvPr id="3"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素材位置</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04865" y="2378714"/>
            <a:ext cx="2106960" cy="1127739"/>
            <a:chOff x="169200" y="1595724"/>
            <a:chExt cx="2246929" cy="1127739"/>
          </a:xfrm>
        </p:grpSpPr>
        <p:sp>
          <p:nvSpPr>
            <p:cNvPr id="6"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smtClean="0">
                  <a:solidFill>
                    <a:schemeClr val="bg1"/>
                  </a:solidFill>
                  <a:latin typeface="微软雅黑" panose="020B0503020204020204" pitchFamily="34" charset="-122"/>
                  <a:ea typeface="微软雅黑" panose="020B0503020204020204" pitchFamily="34" charset="-122"/>
                </a:rPr>
                <a:t>实例位</a:t>
              </a:r>
              <a:r>
                <a:rPr lang="zh-CN" altLang="en-US" sz="2800" b="1" dirty="0">
                  <a:solidFill>
                    <a:schemeClr val="bg1"/>
                  </a:solidFill>
                  <a:latin typeface="微软雅黑" panose="020B0503020204020204" pitchFamily="34" charset="-122"/>
                  <a:ea typeface="微软雅黑" panose="020B0503020204020204" pitchFamily="34" charset="-122"/>
                </a:rPr>
                <a:t>置</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204865" y="3978217"/>
            <a:ext cx="2106960" cy="1127739"/>
            <a:chOff x="169200" y="1595724"/>
            <a:chExt cx="2246929" cy="1127739"/>
          </a:xfrm>
        </p:grpSpPr>
        <p:sp>
          <p:nvSpPr>
            <p:cNvPr id="9"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案例描述</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sp>
        <p:nvSpPr>
          <p:cNvPr id="11" name="矩形 10"/>
          <p:cNvSpPr/>
          <p:nvPr/>
        </p:nvSpPr>
        <p:spPr>
          <a:xfrm>
            <a:off x="2451255" y="418349"/>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6"/>
          <p:cNvSpPr/>
          <p:nvPr>
            <p:custDataLst>
              <p:tags r:id="rId1"/>
            </p:custDataLst>
          </p:nvPr>
        </p:nvSpPr>
        <p:spPr>
          <a:xfrm>
            <a:off x="2616747" y="1373486"/>
            <a:ext cx="9216666" cy="338917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sp>
        <p:nvSpPr>
          <p:cNvPr id="15" name="矩形 14"/>
          <p:cNvSpPr/>
          <p:nvPr/>
        </p:nvSpPr>
        <p:spPr>
          <a:xfrm>
            <a:off x="2663097" y="1408855"/>
            <a:ext cx="8963935" cy="3353803"/>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：设置“描边”效果的动画关键帧，在第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帧处设置“画笔大小”为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，“起始”为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100.0</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，并激活关键帧，在第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帧处设置“画笔大小”为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帧处设置“起始”为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88</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秒</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帧处设置“起始”为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45</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秒</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帧处设置“起始”为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0.0</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，然后按快捷键</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F9</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将所有关键帧的空间插值改为贝塞尔曲线，如图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7-59</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6" name="图片 15"/>
          <p:cNvPicPr/>
          <p:nvPr/>
        </p:nvPicPr>
        <p:blipFill>
          <a:blip r:embed="rId3"/>
          <a:stretch>
            <a:fillRect/>
          </a:stretch>
        </p:blipFill>
        <p:spPr>
          <a:xfrm>
            <a:off x="2663097" y="4970154"/>
            <a:ext cx="8130409" cy="1474138"/>
          </a:xfrm>
          <a:prstGeom prst="rect">
            <a:avLst/>
          </a:prstGeom>
        </p:spPr>
      </p:pic>
      <p:sp>
        <p:nvSpPr>
          <p:cNvPr id="17" name="矩形 16"/>
          <p:cNvSpPr/>
          <p:nvPr/>
        </p:nvSpPr>
        <p:spPr>
          <a:xfrm>
            <a:off x="10792077" y="5417449"/>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7-59</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3857235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6"/>
          <p:cNvSpPr/>
          <p:nvPr>
            <p:custDataLst>
              <p:tags r:id="rId1"/>
            </p:custDataLst>
          </p:nvPr>
        </p:nvSpPr>
        <p:spPr>
          <a:xfrm>
            <a:off x="2616747" y="1373486"/>
            <a:ext cx="9055300" cy="1618877"/>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2" name="组合 1"/>
          <p:cNvGrpSpPr/>
          <p:nvPr/>
        </p:nvGrpSpPr>
        <p:grpSpPr>
          <a:xfrm>
            <a:off x="188654" y="844986"/>
            <a:ext cx="2106960" cy="1127739"/>
            <a:chOff x="169200" y="1595724"/>
            <a:chExt cx="2246929" cy="1127739"/>
          </a:xfrm>
        </p:grpSpPr>
        <p:sp>
          <p:nvSpPr>
            <p:cNvPr id="3"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素材位置</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04865" y="2378714"/>
            <a:ext cx="2106960" cy="1127739"/>
            <a:chOff x="169200" y="1595724"/>
            <a:chExt cx="2246929" cy="1127739"/>
          </a:xfrm>
        </p:grpSpPr>
        <p:sp>
          <p:nvSpPr>
            <p:cNvPr id="6"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smtClean="0">
                  <a:solidFill>
                    <a:schemeClr val="bg1"/>
                  </a:solidFill>
                  <a:latin typeface="微软雅黑" panose="020B0503020204020204" pitchFamily="34" charset="-122"/>
                  <a:ea typeface="微软雅黑" panose="020B0503020204020204" pitchFamily="34" charset="-122"/>
                </a:rPr>
                <a:t>实例位</a:t>
              </a:r>
              <a:r>
                <a:rPr lang="zh-CN" altLang="en-US" sz="2800" b="1" dirty="0">
                  <a:solidFill>
                    <a:schemeClr val="bg1"/>
                  </a:solidFill>
                  <a:latin typeface="微软雅黑" panose="020B0503020204020204" pitchFamily="34" charset="-122"/>
                  <a:ea typeface="微软雅黑" panose="020B0503020204020204" pitchFamily="34" charset="-122"/>
                </a:rPr>
                <a:t>置</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204865" y="3978217"/>
            <a:ext cx="2106960" cy="1127739"/>
            <a:chOff x="169200" y="1595724"/>
            <a:chExt cx="2246929" cy="1127739"/>
          </a:xfrm>
        </p:grpSpPr>
        <p:sp>
          <p:nvSpPr>
            <p:cNvPr id="9"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案例描述</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sp>
        <p:nvSpPr>
          <p:cNvPr id="11" name="矩形 10"/>
          <p:cNvSpPr/>
          <p:nvPr/>
        </p:nvSpPr>
        <p:spPr>
          <a:xfrm>
            <a:off x="2451255" y="418349"/>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a:off x="2725274" y="1303311"/>
            <a:ext cx="8785412" cy="1689052"/>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：将“</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ABCDE</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轮廓”图层复制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份，从下到上将这</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个图层的起始时间分别设置为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帧和</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7-60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5" name="图片 14"/>
          <p:cNvPicPr/>
          <p:nvPr/>
        </p:nvPicPr>
        <p:blipFill>
          <a:blip r:embed="rId3"/>
          <a:stretch>
            <a:fillRect/>
          </a:stretch>
        </p:blipFill>
        <p:spPr>
          <a:xfrm>
            <a:off x="2804369" y="3466369"/>
            <a:ext cx="8258077" cy="1639587"/>
          </a:xfrm>
          <a:prstGeom prst="rect">
            <a:avLst/>
          </a:prstGeom>
        </p:spPr>
      </p:pic>
      <p:sp>
        <p:nvSpPr>
          <p:cNvPr id="16" name="矩形 15"/>
          <p:cNvSpPr/>
          <p:nvPr/>
        </p:nvSpPr>
        <p:spPr>
          <a:xfrm>
            <a:off x="5862952" y="5177672"/>
            <a:ext cx="1631541" cy="583814"/>
          </a:xfrm>
          <a:prstGeom prst="rect">
            <a:avLst/>
          </a:prstGeom>
        </p:spPr>
        <p:txBody>
          <a:bodyPr wrap="squar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7-60</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5565769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6"/>
          <p:cNvSpPr/>
          <p:nvPr>
            <p:custDataLst>
              <p:tags r:id="rId1"/>
            </p:custDataLst>
          </p:nvPr>
        </p:nvSpPr>
        <p:spPr>
          <a:xfrm>
            <a:off x="2616747" y="1373486"/>
            <a:ext cx="9055300" cy="1746694"/>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2" name="组合 1"/>
          <p:cNvGrpSpPr/>
          <p:nvPr/>
        </p:nvGrpSpPr>
        <p:grpSpPr>
          <a:xfrm>
            <a:off x="188654" y="844986"/>
            <a:ext cx="2106960" cy="1127739"/>
            <a:chOff x="169200" y="1595724"/>
            <a:chExt cx="2246929" cy="1127739"/>
          </a:xfrm>
        </p:grpSpPr>
        <p:sp>
          <p:nvSpPr>
            <p:cNvPr id="3"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素材位置</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04865" y="2378714"/>
            <a:ext cx="2106960" cy="1127739"/>
            <a:chOff x="169200" y="1595724"/>
            <a:chExt cx="2246929" cy="1127739"/>
          </a:xfrm>
        </p:grpSpPr>
        <p:sp>
          <p:nvSpPr>
            <p:cNvPr id="6"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smtClean="0">
                  <a:solidFill>
                    <a:schemeClr val="bg1"/>
                  </a:solidFill>
                  <a:latin typeface="微软雅黑" panose="020B0503020204020204" pitchFamily="34" charset="-122"/>
                  <a:ea typeface="微软雅黑" panose="020B0503020204020204" pitchFamily="34" charset="-122"/>
                </a:rPr>
                <a:t>实例位</a:t>
              </a:r>
              <a:r>
                <a:rPr lang="zh-CN" altLang="en-US" sz="2800" b="1" dirty="0">
                  <a:solidFill>
                    <a:schemeClr val="bg1"/>
                  </a:solidFill>
                  <a:latin typeface="微软雅黑" panose="020B0503020204020204" pitchFamily="34" charset="-122"/>
                  <a:ea typeface="微软雅黑" panose="020B0503020204020204" pitchFamily="34" charset="-122"/>
                </a:rPr>
                <a:t>置</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204865" y="3978217"/>
            <a:ext cx="2106960" cy="1127739"/>
            <a:chOff x="169200" y="1595724"/>
            <a:chExt cx="2246929" cy="1127739"/>
          </a:xfrm>
        </p:grpSpPr>
        <p:sp>
          <p:nvSpPr>
            <p:cNvPr id="9"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案例描述</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sp>
        <p:nvSpPr>
          <p:cNvPr id="11" name="矩形 10"/>
          <p:cNvSpPr/>
          <p:nvPr/>
        </p:nvSpPr>
        <p:spPr>
          <a:xfrm>
            <a:off x="2451255" y="418349"/>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矩形 11"/>
          <p:cNvSpPr/>
          <p:nvPr/>
        </p:nvSpPr>
        <p:spPr>
          <a:xfrm>
            <a:off x="2653552" y="1365854"/>
            <a:ext cx="9305365" cy="1754326"/>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：为上一步中的</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个图层添加效果中的“生成</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填充”效果，从下到上将 “填充”效果中的“颜色”分别设置为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(150,190,175)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(110,170,165)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(70,130,140)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和</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(60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7-61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4" name="图片 13"/>
          <p:cNvPicPr/>
          <p:nvPr/>
        </p:nvPicPr>
        <p:blipFill>
          <a:blip r:embed="rId3"/>
          <a:stretch>
            <a:fillRect/>
          </a:stretch>
        </p:blipFill>
        <p:spPr>
          <a:xfrm>
            <a:off x="2752505" y="3327675"/>
            <a:ext cx="5226083" cy="3091053"/>
          </a:xfrm>
          <a:prstGeom prst="rect">
            <a:avLst/>
          </a:prstGeom>
        </p:spPr>
      </p:pic>
      <p:sp>
        <p:nvSpPr>
          <p:cNvPr id="15" name="矩形 14"/>
          <p:cNvSpPr/>
          <p:nvPr/>
        </p:nvSpPr>
        <p:spPr>
          <a:xfrm>
            <a:off x="8008890" y="4406798"/>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7-61</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2310033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6"/>
          <p:cNvSpPr/>
          <p:nvPr>
            <p:custDataLst>
              <p:tags r:id="rId1"/>
            </p:custDataLst>
          </p:nvPr>
        </p:nvSpPr>
        <p:spPr>
          <a:xfrm>
            <a:off x="2548209" y="1165991"/>
            <a:ext cx="9410709" cy="341631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2" name="组合 1"/>
          <p:cNvGrpSpPr/>
          <p:nvPr/>
        </p:nvGrpSpPr>
        <p:grpSpPr>
          <a:xfrm>
            <a:off x="188654" y="844986"/>
            <a:ext cx="2106960" cy="1127739"/>
            <a:chOff x="169200" y="1595724"/>
            <a:chExt cx="2246929" cy="1127739"/>
          </a:xfrm>
        </p:grpSpPr>
        <p:sp>
          <p:nvSpPr>
            <p:cNvPr id="3"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素材位置</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04865" y="2378714"/>
            <a:ext cx="2106960" cy="1127739"/>
            <a:chOff x="169200" y="1595724"/>
            <a:chExt cx="2246929" cy="1127739"/>
          </a:xfrm>
        </p:grpSpPr>
        <p:sp>
          <p:nvSpPr>
            <p:cNvPr id="6"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smtClean="0">
                  <a:solidFill>
                    <a:schemeClr val="bg1"/>
                  </a:solidFill>
                  <a:latin typeface="微软雅黑" panose="020B0503020204020204" pitchFamily="34" charset="-122"/>
                  <a:ea typeface="微软雅黑" panose="020B0503020204020204" pitchFamily="34" charset="-122"/>
                </a:rPr>
                <a:t>实例位</a:t>
              </a:r>
              <a:r>
                <a:rPr lang="zh-CN" altLang="en-US" sz="2800" b="1" dirty="0">
                  <a:solidFill>
                    <a:schemeClr val="bg1"/>
                  </a:solidFill>
                  <a:latin typeface="微软雅黑" panose="020B0503020204020204" pitchFamily="34" charset="-122"/>
                  <a:ea typeface="微软雅黑" panose="020B0503020204020204" pitchFamily="34" charset="-122"/>
                </a:rPr>
                <a:t>置</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204865" y="3978217"/>
            <a:ext cx="2106960" cy="1127739"/>
            <a:chOff x="169200" y="1595724"/>
            <a:chExt cx="2246929" cy="1127739"/>
          </a:xfrm>
        </p:grpSpPr>
        <p:sp>
          <p:nvSpPr>
            <p:cNvPr id="9"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案例描述</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sp>
        <p:nvSpPr>
          <p:cNvPr id="11" name="矩形 10"/>
          <p:cNvSpPr/>
          <p:nvPr/>
        </p:nvSpPr>
        <p:spPr>
          <a:xfrm>
            <a:off x="2451255" y="364562"/>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矩形 11"/>
          <p:cNvSpPr/>
          <p:nvPr/>
        </p:nvSpPr>
        <p:spPr>
          <a:xfrm>
            <a:off x="2623108" y="1165989"/>
            <a:ext cx="9335810" cy="3416320"/>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07</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：为上一步中的</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个图层进行预合成，并将该合成命名为“文字轮廓”，然后将“文字轮廓”合成复制一份，将复制出来的图层置于其下，并命名为“文字阴影”，并为其添加效果“模糊和锐化</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&gt;CC Radial Fast Blur</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（放射状快速模糊）”菜单命令，接着将</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Center</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中心）设置为（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960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540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Amount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（数量）设置为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60.0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7-62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4" name="图片 13"/>
          <p:cNvPicPr/>
          <p:nvPr/>
        </p:nvPicPr>
        <p:blipFill>
          <a:blip r:embed="rId3"/>
          <a:stretch>
            <a:fillRect/>
          </a:stretch>
        </p:blipFill>
        <p:spPr>
          <a:xfrm>
            <a:off x="2865507" y="4791399"/>
            <a:ext cx="4557269" cy="1741917"/>
          </a:xfrm>
          <a:prstGeom prst="rect">
            <a:avLst/>
          </a:prstGeom>
        </p:spPr>
      </p:pic>
      <p:sp>
        <p:nvSpPr>
          <p:cNvPr id="15" name="矩形 14"/>
          <p:cNvSpPr/>
          <p:nvPr/>
        </p:nvSpPr>
        <p:spPr>
          <a:xfrm>
            <a:off x="7548151" y="5336725"/>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7-62</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890584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6"/>
          <p:cNvSpPr/>
          <p:nvPr>
            <p:custDataLst>
              <p:tags r:id="rId1"/>
            </p:custDataLst>
          </p:nvPr>
        </p:nvSpPr>
        <p:spPr>
          <a:xfrm>
            <a:off x="2657255" y="1037992"/>
            <a:ext cx="9355452" cy="163263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69200" y="970082"/>
            <a:ext cx="2250150" cy="1127739"/>
            <a:chOff x="169200" y="1595724"/>
            <a:chExt cx="2250150" cy="112773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文字显示</a:t>
              </a: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526171" y="109157"/>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761129" y="970082"/>
            <a:ext cx="9054353" cy="1754326"/>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：启动</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After Effects2022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，导入学习资源中的“实例文件</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CH07</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课堂案例——创建文字</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aep</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”文件，然后在“项目”面板中双击“创建文字”加载该合成，如图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a:xfrm>
            <a:off x="2657255" y="3048297"/>
            <a:ext cx="4860747" cy="2545677"/>
          </a:xfrm>
          <a:prstGeom prst="rect">
            <a:avLst/>
          </a:prstGeom>
          <a:noFill/>
          <a:ln>
            <a:noFill/>
          </a:ln>
        </p:spPr>
      </p:pic>
      <p:sp>
        <p:nvSpPr>
          <p:cNvPr id="12" name="矩形 11"/>
          <p:cNvSpPr/>
          <p:nvPr/>
        </p:nvSpPr>
        <p:spPr>
          <a:xfrm>
            <a:off x="7518002" y="3997969"/>
            <a:ext cx="1277914" cy="646331"/>
          </a:xfrm>
          <a:prstGeom prst="rect">
            <a:avLst/>
          </a:prstGeom>
        </p:spPr>
        <p:txBody>
          <a:bodyPr wrap="square">
            <a:spAutoFit/>
          </a:bodyPr>
          <a:lstStyle/>
          <a:p>
            <a:pPr indent="304800"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7-2</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8424466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6"/>
          <p:cNvSpPr/>
          <p:nvPr>
            <p:custDataLst>
              <p:tags r:id="rId1"/>
            </p:custDataLst>
          </p:nvPr>
        </p:nvSpPr>
        <p:spPr>
          <a:xfrm>
            <a:off x="2548210" y="1165991"/>
            <a:ext cx="9195556" cy="195418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2" name="组合 1"/>
          <p:cNvGrpSpPr/>
          <p:nvPr/>
        </p:nvGrpSpPr>
        <p:grpSpPr>
          <a:xfrm>
            <a:off x="188654" y="844986"/>
            <a:ext cx="2106960" cy="1127739"/>
            <a:chOff x="169200" y="1595724"/>
            <a:chExt cx="2246929" cy="1127739"/>
          </a:xfrm>
        </p:grpSpPr>
        <p:sp>
          <p:nvSpPr>
            <p:cNvPr id="3"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素材位置</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04865" y="2378714"/>
            <a:ext cx="2106960" cy="1127739"/>
            <a:chOff x="169200" y="1595724"/>
            <a:chExt cx="2246929" cy="1127739"/>
          </a:xfrm>
        </p:grpSpPr>
        <p:sp>
          <p:nvSpPr>
            <p:cNvPr id="6"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smtClean="0">
                  <a:solidFill>
                    <a:schemeClr val="bg1"/>
                  </a:solidFill>
                  <a:latin typeface="微软雅黑" panose="020B0503020204020204" pitchFamily="34" charset="-122"/>
                  <a:ea typeface="微软雅黑" panose="020B0503020204020204" pitchFamily="34" charset="-122"/>
                </a:rPr>
                <a:t>实例位</a:t>
              </a:r>
              <a:r>
                <a:rPr lang="zh-CN" altLang="en-US" sz="2800" b="1" dirty="0">
                  <a:solidFill>
                    <a:schemeClr val="bg1"/>
                  </a:solidFill>
                  <a:latin typeface="微软雅黑" panose="020B0503020204020204" pitchFamily="34" charset="-122"/>
                  <a:ea typeface="微软雅黑" panose="020B0503020204020204" pitchFamily="34" charset="-122"/>
                </a:rPr>
                <a:t>置</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204865" y="3978217"/>
            <a:ext cx="2106960" cy="1127739"/>
            <a:chOff x="169200" y="1595724"/>
            <a:chExt cx="2246929" cy="1127739"/>
          </a:xfrm>
        </p:grpSpPr>
        <p:sp>
          <p:nvSpPr>
            <p:cNvPr id="9"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案例描述</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sp>
        <p:nvSpPr>
          <p:cNvPr id="11" name="矩形 10"/>
          <p:cNvSpPr/>
          <p:nvPr/>
        </p:nvSpPr>
        <p:spPr>
          <a:xfrm>
            <a:off x="2451255" y="292846"/>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a:off x="2617696" y="1231595"/>
            <a:ext cx="8588188" cy="1754326"/>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08</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：上一步中的合成添加 “生成</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填充”效果，将“填充”效果的“颜色”设置为黑色，如图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7-63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所示，并将“阴影”合成的“不透明度”设置为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60</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5" name="图片 14"/>
          <p:cNvPicPr/>
          <p:nvPr/>
        </p:nvPicPr>
        <p:blipFill>
          <a:blip r:embed="rId3"/>
          <a:stretch>
            <a:fillRect/>
          </a:stretch>
        </p:blipFill>
        <p:spPr>
          <a:xfrm>
            <a:off x="2864262" y="3375294"/>
            <a:ext cx="4522656" cy="2899998"/>
          </a:xfrm>
          <a:prstGeom prst="rect">
            <a:avLst/>
          </a:prstGeom>
        </p:spPr>
      </p:pic>
      <p:sp>
        <p:nvSpPr>
          <p:cNvPr id="16" name="矩形 15"/>
          <p:cNvSpPr/>
          <p:nvPr/>
        </p:nvSpPr>
        <p:spPr>
          <a:xfrm>
            <a:off x="7600693" y="4288170"/>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7-63</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4808282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6"/>
          <p:cNvSpPr/>
          <p:nvPr>
            <p:custDataLst>
              <p:tags r:id="rId1"/>
            </p:custDataLst>
          </p:nvPr>
        </p:nvSpPr>
        <p:spPr>
          <a:xfrm>
            <a:off x="2588968" y="1094274"/>
            <a:ext cx="8939644" cy="120117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2" name="组合 1"/>
          <p:cNvGrpSpPr/>
          <p:nvPr/>
        </p:nvGrpSpPr>
        <p:grpSpPr>
          <a:xfrm>
            <a:off x="188654" y="844986"/>
            <a:ext cx="2106960" cy="1127739"/>
            <a:chOff x="169200" y="1595724"/>
            <a:chExt cx="2246929" cy="1127739"/>
          </a:xfrm>
        </p:grpSpPr>
        <p:sp>
          <p:nvSpPr>
            <p:cNvPr id="3"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素材位置</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04865" y="2378714"/>
            <a:ext cx="2106960" cy="1127739"/>
            <a:chOff x="169200" y="1595724"/>
            <a:chExt cx="2246929" cy="1127739"/>
          </a:xfrm>
        </p:grpSpPr>
        <p:sp>
          <p:nvSpPr>
            <p:cNvPr id="6"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smtClean="0">
                  <a:solidFill>
                    <a:schemeClr val="bg1"/>
                  </a:solidFill>
                  <a:latin typeface="微软雅黑" panose="020B0503020204020204" pitchFamily="34" charset="-122"/>
                  <a:ea typeface="微软雅黑" panose="020B0503020204020204" pitchFamily="34" charset="-122"/>
                </a:rPr>
                <a:t>实例位</a:t>
              </a:r>
              <a:r>
                <a:rPr lang="zh-CN" altLang="en-US" sz="2800" b="1" dirty="0">
                  <a:solidFill>
                    <a:schemeClr val="bg1"/>
                  </a:solidFill>
                  <a:latin typeface="微软雅黑" panose="020B0503020204020204" pitchFamily="34" charset="-122"/>
                  <a:ea typeface="微软雅黑" panose="020B0503020204020204" pitchFamily="34" charset="-122"/>
                </a:rPr>
                <a:t>置</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204865" y="3978217"/>
            <a:ext cx="2106960" cy="1127739"/>
            <a:chOff x="169200" y="1595724"/>
            <a:chExt cx="2246929" cy="1127739"/>
          </a:xfrm>
        </p:grpSpPr>
        <p:sp>
          <p:nvSpPr>
            <p:cNvPr id="9" name="矩形: 圆角 41"/>
            <p:cNvSpPr/>
            <p:nvPr/>
          </p:nvSpPr>
          <p:spPr>
            <a:xfrm>
              <a:off x="169200" y="1595724"/>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5181" y="1674636"/>
              <a:ext cx="2080948" cy="662554"/>
            </a:xfrm>
            <a:prstGeom prst="rect">
              <a:avLst/>
            </a:prstGeom>
          </p:spPr>
          <p:txBody>
            <a:bodyPr wrap="square">
              <a:spAutoFit/>
            </a:bodyPr>
            <a:lstStyle/>
            <a:p>
              <a:pPr algn="ju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案例描述</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sp>
        <p:nvSpPr>
          <p:cNvPr id="11" name="矩形 10"/>
          <p:cNvSpPr/>
          <p:nvPr/>
        </p:nvSpPr>
        <p:spPr>
          <a:xfrm>
            <a:off x="2451255" y="292846"/>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矩形 11"/>
          <p:cNvSpPr/>
          <p:nvPr/>
        </p:nvSpPr>
        <p:spPr>
          <a:xfrm>
            <a:off x="2780468" y="1318092"/>
            <a:ext cx="7378943" cy="581057"/>
          </a:xfrm>
          <a:prstGeom prst="rect">
            <a:avLst/>
          </a:prstGeom>
        </p:spPr>
        <p:txBody>
          <a:bodyPr wrap="non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09</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：渲染并输出动画，最终效果如图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7-64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4" name="图片 13"/>
          <p:cNvPicPr/>
          <p:nvPr/>
        </p:nvPicPr>
        <p:blipFill>
          <a:blip r:embed="rId3"/>
          <a:stretch>
            <a:fillRect/>
          </a:stretch>
        </p:blipFill>
        <p:spPr>
          <a:xfrm>
            <a:off x="2588968" y="2539561"/>
            <a:ext cx="6106797" cy="3090274"/>
          </a:xfrm>
          <a:prstGeom prst="rect">
            <a:avLst/>
          </a:prstGeom>
        </p:spPr>
      </p:pic>
      <p:sp>
        <p:nvSpPr>
          <p:cNvPr id="15" name="矩形 14"/>
          <p:cNvSpPr/>
          <p:nvPr/>
        </p:nvSpPr>
        <p:spPr>
          <a:xfrm>
            <a:off x="8867296" y="3767355"/>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7-64</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4522671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689412" y="415217"/>
            <a:ext cx="8928847" cy="265071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2" name="组合 1"/>
          <p:cNvGrpSpPr/>
          <p:nvPr/>
        </p:nvGrpSpPr>
        <p:grpSpPr>
          <a:xfrm>
            <a:off x="188654" y="844986"/>
            <a:ext cx="2181696" cy="1463907"/>
            <a:chOff x="169200" y="1595724"/>
            <a:chExt cx="2326630" cy="1463907"/>
          </a:xfrm>
        </p:grpSpPr>
        <p:sp>
          <p:nvSpPr>
            <p:cNvPr id="3" name="矩形: 圆角 41"/>
            <p:cNvSpPr/>
            <p:nvPr/>
          </p:nvSpPr>
          <p:spPr>
            <a:xfrm>
              <a:off x="169200" y="1595724"/>
              <a:ext cx="2080947" cy="146390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6200000">
              <a:off x="232948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82220" y="1674636"/>
              <a:ext cx="2080948" cy="1384995"/>
            </a:xfrm>
            <a:prstGeom prst="rect">
              <a:avLst/>
            </a:prstGeom>
          </p:spPr>
          <p:txBody>
            <a:bodyPr wrap="square">
              <a:spAutoFit/>
            </a:bodyPr>
            <a:lstStyle/>
            <a:p>
              <a:pPr algn="ju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创</a:t>
              </a:r>
              <a:r>
                <a:rPr lang="zh-CN" altLang="en-US" sz="2800" b="1" dirty="0" smtClean="0">
                  <a:solidFill>
                    <a:schemeClr val="bg1"/>
                  </a:solidFill>
                  <a:latin typeface="微软雅黑" panose="020B0503020204020204" pitchFamily="34" charset="-122"/>
                  <a:ea typeface="微软雅黑" panose="020B0503020204020204" pitchFamily="34" charset="-122"/>
                </a:rPr>
                <a:t>建文字蒙版</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sp>
        <p:nvSpPr>
          <p:cNvPr id="6" name="矩形 5"/>
          <p:cNvSpPr/>
          <p:nvPr/>
        </p:nvSpPr>
        <p:spPr>
          <a:xfrm>
            <a:off x="2689412" y="554567"/>
            <a:ext cx="8641976" cy="2245808"/>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在“时间轴”面板中选择需要添加蒙版的文本图层，随后点击上方按钮图层，执行“创建</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从文本创建蒙版”命令，系统会自动生成一个新的白色的纯色图层，并在这个图层上创建蒙版，如图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7-65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和图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7-66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8" name="图片 7"/>
          <p:cNvPicPr/>
          <p:nvPr/>
        </p:nvPicPr>
        <p:blipFill>
          <a:blip r:embed="rId3"/>
          <a:stretch>
            <a:fillRect/>
          </a:stretch>
        </p:blipFill>
        <p:spPr>
          <a:xfrm>
            <a:off x="2929815" y="3428887"/>
            <a:ext cx="6429338" cy="1429983"/>
          </a:xfrm>
          <a:prstGeom prst="rect">
            <a:avLst/>
          </a:prstGeom>
        </p:spPr>
      </p:pic>
      <p:sp>
        <p:nvSpPr>
          <p:cNvPr id="9" name="矩形 8"/>
          <p:cNvSpPr/>
          <p:nvPr/>
        </p:nvSpPr>
        <p:spPr>
          <a:xfrm>
            <a:off x="9535869" y="3889962"/>
            <a:ext cx="973344" cy="501932"/>
          </a:xfrm>
          <a:prstGeom prst="rect">
            <a:avLst/>
          </a:prstGeom>
        </p:spPr>
        <p:txBody>
          <a:bodyPr wrap="none">
            <a:spAutoFit/>
          </a:bodyPr>
          <a:lstStyle/>
          <a:p>
            <a:pPr algn="ctr">
              <a:lnSpc>
                <a:spcPct val="150000"/>
              </a:lnSpc>
              <a:spcAft>
                <a:spcPts val="0"/>
              </a:spcAft>
            </a:pPr>
            <a:r>
              <a:rPr lang="zh-CN" altLang="zh-CN" sz="2000" kern="100" dirty="0">
                <a:latin typeface="等线" panose="02010600030101010101" pitchFamily="2" charset="-122"/>
                <a:ea typeface="宋体" panose="02010600030101010101" pitchFamily="2" charset="-122"/>
                <a:cs typeface="宋体" panose="02010600030101010101" pitchFamily="2" charset="-122"/>
              </a:rPr>
              <a:t>图</a:t>
            </a:r>
            <a:r>
              <a:rPr lang="en-US" altLang="zh-CN" sz="2000" kern="100" dirty="0">
                <a:latin typeface="等线" panose="02010600030101010101" pitchFamily="2" charset="-122"/>
                <a:ea typeface="宋体" panose="02010600030101010101" pitchFamily="2" charset="-122"/>
                <a:cs typeface="宋体" panose="02010600030101010101" pitchFamily="2" charset="-122"/>
              </a:rPr>
              <a:t>7-65</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0" name="图片 9"/>
          <p:cNvPicPr/>
          <p:nvPr/>
        </p:nvPicPr>
        <p:blipFill>
          <a:blip r:embed="rId4"/>
          <a:stretch>
            <a:fillRect/>
          </a:stretch>
        </p:blipFill>
        <p:spPr>
          <a:xfrm>
            <a:off x="2929815" y="5064685"/>
            <a:ext cx="6429338" cy="1658843"/>
          </a:xfrm>
          <a:prstGeom prst="rect">
            <a:avLst/>
          </a:prstGeom>
        </p:spPr>
      </p:pic>
      <p:sp>
        <p:nvSpPr>
          <p:cNvPr id="12" name="矩形 11"/>
          <p:cNvSpPr/>
          <p:nvPr/>
        </p:nvSpPr>
        <p:spPr>
          <a:xfrm>
            <a:off x="9533255" y="5622261"/>
            <a:ext cx="973344" cy="501932"/>
          </a:xfrm>
          <a:prstGeom prst="rect">
            <a:avLst/>
          </a:prstGeom>
        </p:spPr>
        <p:txBody>
          <a:bodyPr wrap="none">
            <a:spAutoFit/>
          </a:bodyPr>
          <a:lstStyle/>
          <a:p>
            <a:pPr algn="ctr">
              <a:lnSpc>
                <a:spcPct val="150000"/>
              </a:lnSpc>
              <a:spcAft>
                <a:spcPts val="0"/>
              </a:spcAft>
            </a:pPr>
            <a:r>
              <a:rPr lang="zh-CN" altLang="zh-CN" sz="2000" kern="100" dirty="0">
                <a:latin typeface="等线" panose="02010600030101010101" pitchFamily="2" charset="-122"/>
                <a:ea typeface="宋体" panose="02010600030101010101" pitchFamily="2" charset="-122"/>
                <a:cs typeface="宋体" panose="02010600030101010101" pitchFamily="2" charset="-122"/>
              </a:rPr>
              <a:t>图</a:t>
            </a:r>
            <a:r>
              <a:rPr lang="en-US" altLang="zh-CN" sz="2000" kern="100" dirty="0">
                <a:latin typeface="等线" panose="02010600030101010101" pitchFamily="2" charset="-122"/>
                <a:ea typeface="宋体" panose="02010600030101010101" pitchFamily="2" charset="-122"/>
                <a:cs typeface="宋体" panose="02010600030101010101" pitchFamily="2" charset="-122"/>
              </a:rPr>
              <a:t>7-66</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43413161"/>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689412" y="415217"/>
            <a:ext cx="9251576" cy="211283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2" name="组合 1"/>
          <p:cNvGrpSpPr/>
          <p:nvPr/>
        </p:nvGrpSpPr>
        <p:grpSpPr>
          <a:xfrm>
            <a:off x="188654" y="844986"/>
            <a:ext cx="2181696" cy="1463907"/>
            <a:chOff x="169200" y="1595724"/>
            <a:chExt cx="2326630" cy="1463907"/>
          </a:xfrm>
        </p:grpSpPr>
        <p:sp>
          <p:nvSpPr>
            <p:cNvPr id="3" name="矩形: 圆角 41"/>
            <p:cNvSpPr/>
            <p:nvPr/>
          </p:nvSpPr>
          <p:spPr>
            <a:xfrm>
              <a:off x="169200" y="1595724"/>
              <a:ext cx="2080947" cy="146390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6200000">
              <a:off x="232948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82220" y="1674636"/>
              <a:ext cx="2080948" cy="1384995"/>
            </a:xfrm>
            <a:prstGeom prst="rect">
              <a:avLst/>
            </a:prstGeom>
          </p:spPr>
          <p:txBody>
            <a:bodyPr wrap="square">
              <a:spAutoFit/>
            </a:bodyPr>
            <a:lstStyle/>
            <a:p>
              <a:pPr algn="ju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创</a:t>
              </a:r>
              <a:r>
                <a:rPr lang="zh-CN" altLang="en-US" sz="2800" b="1" dirty="0" smtClean="0">
                  <a:solidFill>
                    <a:schemeClr val="bg1"/>
                  </a:solidFill>
                  <a:latin typeface="微软雅黑" panose="020B0503020204020204" pitchFamily="34" charset="-122"/>
                  <a:ea typeface="微软雅黑" panose="020B0503020204020204" pitchFamily="34" charset="-122"/>
                </a:rPr>
                <a:t>建文字形状</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sp>
        <p:nvSpPr>
          <p:cNvPr id="6" name="矩形 5"/>
          <p:cNvSpPr/>
          <p:nvPr/>
        </p:nvSpPr>
        <p:spPr>
          <a:xfrm>
            <a:off x="2922494" y="627552"/>
            <a:ext cx="8659906" cy="1691810"/>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在“时间轴”面板中选择需要添加蒙版的文本图层，随后点击上方按钮图层，执行“创建</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从文本创建形状”菜单命令，系统会自动生成一个新的文字形状图层，如图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7-67</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和图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7-68</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8" name="图片 7"/>
          <p:cNvPicPr/>
          <p:nvPr/>
        </p:nvPicPr>
        <p:blipFill>
          <a:blip r:embed="rId3"/>
          <a:stretch>
            <a:fillRect/>
          </a:stretch>
        </p:blipFill>
        <p:spPr>
          <a:xfrm>
            <a:off x="2689411" y="2973464"/>
            <a:ext cx="6795247" cy="1688183"/>
          </a:xfrm>
          <a:prstGeom prst="rect">
            <a:avLst/>
          </a:prstGeom>
        </p:spPr>
      </p:pic>
      <p:sp>
        <p:nvSpPr>
          <p:cNvPr id="9" name="矩形 8"/>
          <p:cNvSpPr/>
          <p:nvPr/>
        </p:nvSpPr>
        <p:spPr>
          <a:xfrm>
            <a:off x="9625516" y="3563639"/>
            <a:ext cx="973344" cy="501932"/>
          </a:xfrm>
          <a:prstGeom prst="rect">
            <a:avLst/>
          </a:prstGeom>
        </p:spPr>
        <p:txBody>
          <a:bodyPr wrap="none">
            <a:spAutoFit/>
          </a:bodyPr>
          <a:lstStyle/>
          <a:p>
            <a:pPr algn="ctr">
              <a:lnSpc>
                <a:spcPct val="150000"/>
              </a:lnSpc>
              <a:spcAft>
                <a:spcPts val="0"/>
              </a:spcAft>
            </a:pPr>
            <a:r>
              <a:rPr lang="zh-CN" altLang="zh-CN" sz="2000" kern="100" dirty="0" smtClean="0">
                <a:latin typeface="等线" panose="02010600030101010101" pitchFamily="2" charset="-122"/>
                <a:ea typeface="宋体" panose="02010600030101010101" pitchFamily="2" charset="-122"/>
                <a:cs typeface="宋体" panose="02010600030101010101" pitchFamily="2" charset="-122"/>
              </a:rPr>
              <a:t>图</a:t>
            </a:r>
            <a:r>
              <a:rPr lang="en-US" altLang="zh-CN" sz="2000" kern="100" dirty="0" smtClean="0">
                <a:latin typeface="等线" panose="02010600030101010101" pitchFamily="2" charset="-122"/>
                <a:ea typeface="宋体" panose="02010600030101010101" pitchFamily="2" charset="-122"/>
                <a:cs typeface="宋体" panose="02010600030101010101" pitchFamily="2" charset="-122"/>
              </a:rPr>
              <a:t>7-67</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0" name="图片 9"/>
          <p:cNvPicPr/>
          <p:nvPr/>
        </p:nvPicPr>
        <p:blipFill>
          <a:blip r:embed="rId4"/>
          <a:stretch>
            <a:fillRect/>
          </a:stretch>
        </p:blipFill>
        <p:spPr>
          <a:xfrm>
            <a:off x="2689410" y="4922295"/>
            <a:ext cx="6795248" cy="1657799"/>
          </a:xfrm>
          <a:prstGeom prst="rect">
            <a:avLst/>
          </a:prstGeom>
        </p:spPr>
      </p:pic>
      <p:sp>
        <p:nvSpPr>
          <p:cNvPr id="11" name="矩形 10"/>
          <p:cNvSpPr/>
          <p:nvPr/>
        </p:nvSpPr>
        <p:spPr>
          <a:xfrm>
            <a:off x="9625516" y="5497278"/>
            <a:ext cx="973344" cy="501932"/>
          </a:xfrm>
          <a:prstGeom prst="rect">
            <a:avLst/>
          </a:prstGeom>
        </p:spPr>
        <p:txBody>
          <a:bodyPr wrap="none">
            <a:spAutoFit/>
          </a:bodyPr>
          <a:lstStyle/>
          <a:p>
            <a:pPr algn="ctr">
              <a:lnSpc>
                <a:spcPct val="150000"/>
              </a:lnSpc>
              <a:spcAft>
                <a:spcPts val="0"/>
              </a:spcAft>
            </a:pPr>
            <a:r>
              <a:rPr lang="zh-CN" altLang="zh-CN" sz="2000" kern="100" dirty="0">
                <a:latin typeface="等线" panose="02010600030101010101" pitchFamily="2" charset="-122"/>
                <a:ea typeface="宋体" panose="02010600030101010101" pitchFamily="2" charset="-122"/>
                <a:cs typeface="宋体" panose="02010600030101010101" pitchFamily="2" charset="-122"/>
              </a:rPr>
              <a:t>图</a:t>
            </a:r>
            <a:r>
              <a:rPr lang="en-US" altLang="zh-CN" sz="2000" kern="100" dirty="0">
                <a:latin typeface="等线" panose="02010600030101010101" pitchFamily="2" charset="-122"/>
                <a:ea typeface="宋体" panose="02010600030101010101" pitchFamily="2" charset="-122"/>
                <a:cs typeface="宋体" panose="02010600030101010101" pitchFamily="2" charset="-122"/>
              </a:rPr>
              <a:t>7-68</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2832758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a:t>
            </a:r>
            <a:r>
              <a:rPr lang="en-US" altLang="zh-CN" sz="2400" b="1" dirty="0" smtClean="0">
                <a:solidFill>
                  <a:schemeClr val="bg1"/>
                </a:solidFill>
              </a:rPr>
              <a:t>5</a:t>
            </a:r>
            <a:endParaRPr lang="zh-CN" altLang="en-US" sz="2400" b="1" dirty="0">
              <a:solidFill>
                <a:schemeClr val="bg1"/>
              </a:solidFill>
            </a:endParaRPr>
          </a:p>
        </p:txBody>
      </p:sp>
      <p:sp>
        <p:nvSpPr>
          <p:cNvPr id="49" name="文本框 48"/>
          <p:cNvSpPr txBox="1"/>
          <p:nvPr/>
        </p:nvSpPr>
        <p:spPr>
          <a:xfrm>
            <a:off x="4772559" y="3013502"/>
            <a:ext cx="2646878" cy="830997"/>
          </a:xfrm>
          <a:prstGeom prst="rect">
            <a:avLst/>
          </a:prstGeom>
          <a:noFill/>
        </p:spPr>
        <p:txBody>
          <a:bodyPr wrap="none" rtlCol="0">
            <a:spAutoFit/>
          </a:bodyPr>
          <a:lstStyle/>
          <a:p>
            <a:pPr algn="ctr"/>
            <a:r>
              <a:rPr lang="zh-CN" altLang="en-US" sz="4800" b="1" dirty="0">
                <a:solidFill>
                  <a:schemeClr val="bg1"/>
                </a:solidFill>
              </a:rPr>
              <a:t>课后习题</a:t>
            </a: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38745462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6"/>
          <p:cNvSpPr/>
          <p:nvPr>
            <p:custDataLst>
              <p:tags r:id="rId1"/>
            </p:custDataLst>
          </p:nvPr>
        </p:nvSpPr>
        <p:spPr>
          <a:xfrm>
            <a:off x="2578169" y="684441"/>
            <a:ext cx="8932513" cy="187006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2" name="组合 1"/>
          <p:cNvGrpSpPr/>
          <p:nvPr/>
        </p:nvGrpSpPr>
        <p:grpSpPr>
          <a:xfrm>
            <a:off x="-116067" y="926143"/>
            <a:ext cx="2516914" cy="1341491"/>
            <a:chOff x="-116067" y="575952"/>
            <a:chExt cx="2516914" cy="1341491"/>
          </a:xfrm>
        </p:grpSpPr>
        <p:grpSp>
          <p:nvGrpSpPr>
            <p:cNvPr id="3" name="组合 2"/>
            <p:cNvGrpSpPr/>
            <p:nvPr/>
          </p:nvGrpSpPr>
          <p:grpSpPr>
            <a:xfrm>
              <a:off x="-116067" y="575952"/>
              <a:ext cx="2516914" cy="1341491"/>
              <a:chOff x="-116067" y="575952"/>
              <a:chExt cx="2516914" cy="1341491"/>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95959" y="575952"/>
                <a:ext cx="2142214" cy="1341491"/>
                <a:chOff x="169200" y="1595724"/>
                <a:chExt cx="2142214" cy="2071689"/>
              </a:xfrm>
            </p:grpSpPr>
            <p:grpSp>
              <p:nvGrpSpPr>
                <p:cNvPr id="8" name="组合 7"/>
                <p:cNvGrpSpPr/>
                <p:nvPr/>
              </p:nvGrpSpPr>
              <p:grpSpPr>
                <a:xfrm>
                  <a:off x="169200" y="1595724"/>
                  <a:ext cx="2142214" cy="2071689"/>
                  <a:chOff x="197436" y="1306286"/>
                  <a:chExt cx="2142214" cy="2071689"/>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60430" y="1524285"/>
                    <a:ext cx="2079220" cy="1853690"/>
                  </a:xfrm>
                  <a:prstGeom prst="rect">
                    <a:avLst/>
                  </a:prstGeom>
                  <a:noFill/>
                </p:spPr>
                <p:txBody>
                  <a:bodyPr wrap="square" rtlCol="0">
                    <a:spAutoFit/>
                  </a:bodyPr>
                  <a:lstStyle/>
                  <a:p>
                    <a:r>
                      <a:rPr lang="zh-CN" altLang="en-US" sz="2400" b="1" dirty="0" smtClean="0">
                        <a:solidFill>
                          <a:schemeClr val="bg1"/>
                        </a:solidFill>
                      </a:rPr>
                      <a:t>课后习</a:t>
                    </a:r>
                    <a:r>
                      <a:rPr lang="zh-CN" altLang="en-US" sz="2400" b="1" dirty="0" smtClean="0">
                        <a:solidFill>
                          <a:schemeClr val="bg1"/>
                        </a:solidFill>
                      </a:rPr>
                      <a:t>题</a:t>
                    </a:r>
                    <a:r>
                      <a:rPr lang="en-US" altLang="zh-CN" sz="2400" b="1" dirty="0" smtClean="0">
                        <a:solidFill>
                          <a:schemeClr val="bg1"/>
                        </a:solidFill>
                      </a:rPr>
                      <a:t>—</a:t>
                    </a:r>
                    <a:r>
                      <a:rPr lang="zh-CN" altLang="en-US" sz="2400" b="1" dirty="0" smtClean="0">
                        <a:solidFill>
                          <a:schemeClr val="bg1"/>
                        </a:solidFill>
                      </a:rPr>
                      <a:t>打</a:t>
                    </a:r>
                    <a:r>
                      <a:rPr lang="zh-CN" altLang="en-US" sz="2400" b="1" dirty="0">
                        <a:solidFill>
                          <a:schemeClr val="bg1"/>
                        </a:solidFill>
                      </a:rPr>
                      <a:t>字</a:t>
                    </a:r>
                    <a:r>
                      <a:rPr lang="zh-CN" altLang="en-US" sz="2400" b="1" dirty="0" smtClean="0">
                        <a:solidFill>
                          <a:schemeClr val="bg1"/>
                        </a:solidFill>
                      </a:rPr>
                      <a:t>机动画</a:t>
                    </a:r>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125620" y="596248"/>
              <a:ext cx="1902081" cy="423449"/>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p:txBody>
        </p:sp>
      </p:grpSp>
      <p:sp>
        <p:nvSpPr>
          <p:cNvPr id="12" name="矩形 11"/>
          <p:cNvSpPr/>
          <p:nvPr/>
        </p:nvSpPr>
        <p:spPr>
          <a:xfrm>
            <a:off x="2639436" y="795247"/>
            <a:ext cx="8315435" cy="1569660"/>
          </a:xfrm>
          <a:prstGeom prst="rect">
            <a:avLst/>
          </a:prstGeom>
        </p:spPr>
        <p:txBody>
          <a:bodyPr wrap="square">
            <a:spAutoFit/>
          </a:bodyPr>
          <a:lstStyle/>
          <a:p>
            <a:r>
              <a:rPr lang="zh-CN" altLang="zh-CN" sz="2400" b="1" dirty="0">
                <a:latin typeface="微软雅黑" panose="020B0503020204020204" pitchFamily="34" charset="-122"/>
                <a:ea typeface="微软雅黑" panose="020B0503020204020204" pitchFamily="34" charset="-122"/>
              </a:rPr>
              <a:t>案例描述</a:t>
            </a:r>
            <a:r>
              <a:rPr lang="zh-CN" altLang="zh-CN" sz="2400" dirty="0">
                <a:latin typeface="微软雅黑" panose="020B0503020204020204" pitchFamily="34" charset="-122"/>
                <a:ea typeface="微软雅黑" panose="020B0503020204020204" pitchFamily="34" charset="-122"/>
              </a:rPr>
              <a:t> 通过本章提供的方法，可以将文字做成计算机打字的特殊效果，从而在效果制作上有更好的呈现，制作效果如图</a:t>
            </a:r>
            <a:r>
              <a:rPr lang="en-US" altLang="zh-CN" sz="2400" dirty="0">
                <a:latin typeface="微软雅黑" panose="020B0503020204020204" pitchFamily="34" charset="-122"/>
                <a:ea typeface="微软雅黑" panose="020B0503020204020204" pitchFamily="34" charset="-122"/>
              </a:rPr>
              <a:t>7-69</a:t>
            </a:r>
            <a:r>
              <a:rPr lang="zh-CN" altLang="zh-CN" sz="2400" dirty="0">
                <a:latin typeface="微软雅黑" panose="020B0503020204020204" pitchFamily="34" charset="-122"/>
                <a:ea typeface="微软雅黑" panose="020B0503020204020204" pitchFamily="34" charset="-122"/>
              </a:rPr>
              <a:t>所示</a:t>
            </a:r>
          </a:p>
          <a:p>
            <a:r>
              <a:rPr lang="zh-CN" altLang="zh-CN" sz="2400" b="1" dirty="0"/>
              <a:t>难易指数</a:t>
            </a:r>
            <a:r>
              <a:rPr lang="zh-CN" altLang="zh-CN" sz="2400" dirty="0"/>
              <a:t> ★★★★★</a:t>
            </a:r>
          </a:p>
        </p:txBody>
      </p:sp>
      <p:pic>
        <p:nvPicPr>
          <p:cNvPr id="16" name="图片 15"/>
          <p:cNvPicPr/>
          <p:nvPr/>
        </p:nvPicPr>
        <p:blipFill>
          <a:blip r:embed="rId3"/>
          <a:stretch>
            <a:fillRect/>
          </a:stretch>
        </p:blipFill>
        <p:spPr>
          <a:xfrm>
            <a:off x="2639435" y="2832492"/>
            <a:ext cx="5267435" cy="3353155"/>
          </a:xfrm>
          <a:prstGeom prst="rect">
            <a:avLst/>
          </a:prstGeom>
        </p:spPr>
      </p:pic>
      <p:sp>
        <p:nvSpPr>
          <p:cNvPr id="17" name="矩形 16"/>
          <p:cNvSpPr/>
          <p:nvPr/>
        </p:nvSpPr>
        <p:spPr>
          <a:xfrm>
            <a:off x="7986310" y="4255153"/>
            <a:ext cx="1132041"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7-69</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104097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6067" y="926143"/>
            <a:ext cx="2516914" cy="1341491"/>
            <a:chOff x="-116067" y="575952"/>
            <a:chExt cx="2516914" cy="1341491"/>
          </a:xfrm>
        </p:grpSpPr>
        <p:grpSp>
          <p:nvGrpSpPr>
            <p:cNvPr id="3" name="组合 2"/>
            <p:cNvGrpSpPr/>
            <p:nvPr/>
          </p:nvGrpSpPr>
          <p:grpSpPr>
            <a:xfrm>
              <a:off x="-116067" y="575952"/>
              <a:ext cx="2516914" cy="1341491"/>
              <a:chOff x="-116067" y="575952"/>
              <a:chExt cx="2516914" cy="1341491"/>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95959" y="575952"/>
                <a:ext cx="2142214" cy="1341491"/>
                <a:chOff x="169200" y="1595724"/>
                <a:chExt cx="2142214" cy="2071689"/>
              </a:xfrm>
            </p:grpSpPr>
            <p:grpSp>
              <p:nvGrpSpPr>
                <p:cNvPr id="8" name="组合 7"/>
                <p:cNvGrpSpPr/>
                <p:nvPr/>
              </p:nvGrpSpPr>
              <p:grpSpPr>
                <a:xfrm>
                  <a:off x="169200" y="1595724"/>
                  <a:ext cx="2142214" cy="2071689"/>
                  <a:chOff x="197436" y="1306286"/>
                  <a:chExt cx="2142214" cy="2071689"/>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60430" y="1524285"/>
                    <a:ext cx="2079220" cy="1853690"/>
                  </a:xfrm>
                  <a:prstGeom prst="rect">
                    <a:avLst/>
                  </a:prstGeom>
                  <a:noFill/>
                </p:spPr>
                <p:txBody>
                  <a:bodyPr wrap="square" rtlCol="0">
                    <a:spAutoFit/>
                  </a:bodyPr>
                  <a:lstStyle/>
                  <a:p>
                    <a:r>
                      <a:rPr lang="zh-CN" altLang="en-US" sz="2400" b="1" dirty="0" smtClean="0">
                        <a:solidFill>
                          <a:schemeClr val="bg1"/>
                        </a:solidFill>
                      </a:rPr>
                      <a:t>课后习</a:t>
                    </a:r>
                    <a:r>
                      <a:rPr lang="zh-CN" altLang="en-US" sz="2400" b="1" dirty="0" smtClean="0">
                        <a:solidFill>
                          <a:schemeClr val="bg1"/>
                        </a:solidFill>
                      </a:rPr>
                      <a:t>题</a:t>
                    </a:r>
                    <a:r>
                      <a:rPr lang="en-US" altLang="zh-CN" sz="2400" b="1" dirty="0" smtClean="0">
                        <a:solidFill>
                          <a:schemeClr val="bg1"/>
                        </a:solidFill>
                      </a:rPr>
                      <a:t>—</a:t>
                    </a:r>
                    <a:r>
                      <a:rPr lang="zh-CN" altLang="en-US" sz="2400" b="1" dirty="0" smtClean="0">
                        <a:solidFill>
                          <a:schemeClr val="bg1"/>
                        </a:solidFill>
                      </a:rPr>
                      <a:t>打字机动画</a:t>
                    </a:r>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125620" y="596248"/>
              <a:ext cx="1902081" cy="423449"/>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p:txBody>
        </p:sp>
      </p:grpSp>
      <p:sp>
        <p:nvSpPr>
          <p:cNvPr id="12" name="矩形 11"/>
          <p:cNvSpPr/>
          <p:nvPr/>
        </p:nvSpPr>
        <p:spPr>
          <a:xfrm>
            <a:off x="2692649" y="185689"/>
            <a:ext cx="1826141" cy="743986"/>
          </a:xfrm>
          <a:prstGeom prst="rect">
            <a:avLst/>
          </a:prstGeom>
        </p:spPr>
        <p:txBody>
          <a:bodyPr wrap="none">
            <a:spAutoFit/>
          </a:bodyPr>
          <a:lstStyle/>
          <a:p>
            <a:pPr algn="just">
              <a:lnSpc>
                <a:spcPct val="150000"/>
              </a:lnSpc>
              <a:spcAft>
                <a:spcPts val="0"/>
              </a:spcAft>
              <a:tabLst>
                <a:tab pos="4519930" algn="l"/>
              </a:tabLs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过程提示</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a:off x="2692648" y="1021523"/>
            <a:ext cx="9033187" cy="4540538"/>
          </a:xfrm>
          <a:prstGeom prst="rect">
            <a:avLst/>
          </a:prstGeom>
        </p:spPr>
        <p:txBody>
          <a:bodyPr wrap="square">
            <a:spAutoFit/>
          </a:bodyPr>
          <a:lstStyle/>
          <a:p>
            <a:pPr>
              <a:lnSpc>
                <a:spcPct val="150000"/>
              </a:lnSpc>
            </a:pPr>
            <a:r>
              <a:rPr lang="zh-CN" altLang="zh-CN" sz="2800" dirty="0">
                <a:latin typeface="微软雅黑" panose="020B0503020204020204" pitchFamily="34" charset="-122"/>
                <a:ea typeface="微软雅黑" panose="020B0503020204020204" pitchFamily="34" charset="-122"/>
              </a:rPr>
              <a:t>步骤</a:t>
            </a:r>
            <a:r>
              <a:rPr lang="en-US" altLang="zh-CN" sz="2800" dirty="0">
                <a:latin typeface="微软雅黑" panose="020B0503020204020204" pitchFamily="34" charset="-122"/>
                <a:ea typeface="微软雅黑" panose="020B0503020204020204" pitchFamily="34" charset="-122"/>
              </a:rPr>
              <a:t>01</a:t>
            </a:r>
            <a:r>
              <a:rPr lang="zh-CN" altLang="zh-CN" sz="2800" dirty="0">
                <a:latin typeface="微软雅黑" panose="020B0503020204020204" pitchFamily="34" charset="-122"/>
                <a:ea typeface="微软雅黑" panose="020B0503020204020204" pitchFamily="34" charset="-122"/>
              </a:rPr>
              <a:t>：启动</a:t>
            </a:r>
            <a:r>
              <a:rPr lang="en-US" altLang="zh-CN" sz="2800" dirty="0">
                <a:latin typeface="微软雅黑" panose="020B0503020204020204" pitchFamily="34" charset="-122"/>
                <a:ea typeface="微软雅黑" panose="020B0503020204020204" pitchFamily="34" charset="-122"/>
              </a:rPr>
              <a:t>After Effects 2022</a:t>
            </a:r>
            <a:r>
              <a:rPr lang="zh-CN" altLang="zh-CN" sz="2800" dirty="0">
                <a:latin typeface="微软雅黑" panose="020B0503020204020204" pitchFamily="34" charset="-122"/>
                <a:ea typeface="微软雅黑" panose="020B0503020204020204" pitchFamily="34" charset="-122"/>
              </a:rPr>
              <a:t>，导入学习资源中的“实例文件</a:t>
            </a:r>
            <a:r>
              <a:rPr lang="en-US" altLang="zh-CN" sz="2800" dirty="0">
                <a:latin typeface="微软雅黑" panose="020B0503020204020204" pitchFamily="34" charset="-122"/>
                <a:ea typeface="微软雅黑" panose="020B0503020204020204" pitchFamily="34" charset="-122"/>
              </a:rPr>
              <a:t>&gt;CH07&gt;</a:t>
            </a:r>
            <a:r>
              <a:rPr lang="zh-CN" altLang="zh-CN" sz="2800" dirty="0">
                <a:latin typeface="微软雅黑" panose="020B0503020204020204" pitchFamily="34" charset="-122"/>
                <a:ea typeface="微软雅黑" panose="020B0503020204020204" pitchFamily="34" charset="-122"/>
              </a:rPr>
              <a:t>课后习题</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打字机文字</a:t>
            </a:r>
            <a:r>
              <a:rPr lang="en-US" altLang="zh-CN" sz="2800" dirty="0">
                <a:latin typeface="微软雅黑" panose="020B0503020204020204" pitchFamily="34" charset="-122"/>
                <a:ea typeface="微软雅黑" panose="020B0503020204020204" pitchFamily="34" charset="-122"/>
              </a:rPr>
              <a:t>.aep</a:t>
            </a:r>
            <a:r>
              <a:rPr lang="zh-CN" altLang="zh-CN" sz="2800" dirty="0">
                <a:latin typeface="微软雅黑" panose="020B0503020204020204" pitchFamily="34" charset="-122"/>
                <a:ea typeface="微软雅黑" panose="020B0503020204020204" pitchFamily="34" charset="-122"/>
              </a:rPr>
              <a:t>”文件，然后在“项目”面板中双击“打字机动画”加载该合成。</a:t>
            </a:r>
          </a:p>
          <a:p>
            <a:pPr>
              <a:lnSpc>
                <a:spcPct val="150000"/>
              </a:lnSpc>
            </a:pPr>
            <a:r>
              <a:rPr lang="zh-CN" altLang="zh-CN" sz="2800" dirty="0">
                <a:latin typeface="微软雅黑" panose="020B0503020204020204" pitchFamily="34" charset="-122"/>
                <a:ea typeface="微软雅黑" panose="020B0503020204020204" pitchFamily="34" charset="-122"/>
              </a:rPr>
              <a:t>步骤</a:t>
            </a:r>
            <a:r>
              <a:rPr lang="en-US" altLang="zh-CN" sz="2800" dirty="0">
                <a:latin typeface="微软雅黑" panose="020B0503020204020204" pitchFamily="34" charset="-122"/>
                <a:ea typeface="微软雅黑" panose="020B0503020204020204" pitchFamily="34" charset="-122"/>
              </a:rPr>
              <a:t>02</a:t>
            </a:r>
            <a:r>
              <a:rPr lang="zh-CN" altLang="zh-CN" sz="2800" dirty="0">
                <a:latin typeface="微软雅黑" panose="020B0503020204020204" pitchFamily="34" charset="-122"/>
                <a:ea typeface="微软雅黑" panose="020B0503020204020204" pitchFamily="34" charset="-122"/>
              </a:rPr>
              <a:t>：为“</a:t>
            </a:r>
            <a:r>
              <a:rPr lang="en-US" altLang="zh-CN" sz="2800" dirty="0">
                <a:latin typeface="微软雅黑" panose="020B0503020204020204" pitchFamily="34" charset="-122"/>
                <a:ea typeface="微软雅黑" panose="020B0503020204020204" pitchFamily="34" charset="-122"/>
              </a:rPr>
              <a:t>A-K</a:t>
            </a:r>
            <a:r>
              <a:rPr lang="zh-CN" altLang="zh-CN" sz="2800" dirty="0">
                <a:latin typeface="微软雅黑" panose="020B0503020204020204" pitchFamily="34" charset="-122"/>
                <a:ea typeface="微软雅黑" panose="020B0503020204020204" pitchFamily="34" charset="-122"/>
              </a:rPr>
              <a:t>”图层的“文本”属性添加“位置”和“字符间距”属性并调整其参数，然后为“范围选择”下的“起始”添加关键帧。为了制造出随机字符，需要打开“随机”开关，调整后观察最终效果。</a:t>
            </a:r>
          </a:p>
        </p:txBody>
      </p:sp>
    </p:spTree>
    <p:extLst>
      <p:ext uri="{BB962C8B-B14F-4D97-AF65-F5344CB8AC3E}">
        <p14:creationId xmlns:p14="http://schemas.microsoft.com/office/powerpoint/2010/main" val="363339931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25594" y="568761"/>
            <a:ext cx="11126257" cy="80955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3" y="769807"/>
            <a:ext cx="11072138" cy="478539"/>
          </a:xfrm>
          <a:prstGeom prst="rect">
            <a:avLst/>
          </a:prstGeom>
          <a:noFill/>
        </p:spPr>
        <p:txBody>
          <a:bodyPr wrap="square" rtlCol="0">
            <a:spAutoFit/>
          </a:bodyPr>
          <a:lstStyle/>
          <a:p>
            <a:pPr algn="ctr"/>
            <a:r>
              <a:rPr lang="zh-CN" altLang="en-US" sz="2400" b="1" dirty="0">
                <a:solidFill>
                  <a:schemeClr val="bg1"/>
                </a:solidFill>
              </a:rPr>
              <a:t>本  章  总  结</a:t>
            </a:r>
          </a:p>
        </p:txBody>
      </p:sp>
      <p:sp>
        <p:nvSpPr>
          <p:cNvPr id="57" name="圆角矩形 6"/>
          <p:cNvSpPr/>
          <p:nvPr>
            <p:custDataLst>
              <p:tags r:id="rId2"/>
            </p:custDataLst>
          </p:nvPr>
        </p:nvSpPr>
        <p:spPr>
          <a:xfrm>
            <a:off x="501792" y="1579364"/>
            <a:ext cx="11072139" cy="507463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
        <p:nvSpPr>
          <p:cNvPr id="59" name="quotation-mark_32371"/>
          <p:cNvSpPr>
            <a:spLocks noChangeAspect="1"/>
          </p:cNvSpPr>
          <p:nvPr>
            <p:custDataLst>
              <p:tags r:id="rId3"/>
            </p:custDataLst>
          </p:nvPr>
        </p:nvSpPr>
        <p:spPr bwMode="auto">
          <a:xfrm>
            <a:off x="595001" y="2197484"/>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60" name="quotation-mark_32371"/>
          <p:cNvSpPr>
            <a:spLocks noChangeAspect="1"/>
          </p:cNvSpPr>
          <p:nvPr>
            <p:custDataLst>
              <p:tags r:id="rId4"/>
            </p:custDataLst>
          </p:nvPr>
        </p:nvSpPr>
        <p:spPr bwMode="auto">
          <a:xfrm rot="10800000">
            <a:off x="10969369" y="5428534"/>
            <a:ext cx="464063" cy="430818"/>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8" name="文本框 7"/>
          <p:cNvSpPr txBox="1"/>
          <p:nvPr>
            <p:custDataLst>
              <p:tags r:id="rId5"/>
            </p:custDataLst>
          </p:nvPr>
        </p:nvSpPr>
        <p:spPr>
          <a:xfrm>
            <a:off x="1204134" y="2131521"/>
            <a:ext cx="9814544" cy="3970318"/>
          </a:xfrm>
          <a:prstGeom prst="rect">
            <a:avLst/>
          </a:prstGeom>
          <a:noFill/>
        </p:spPr>
        <p:txBody>
          <a:bodyPr wrap="square" rtlCol="0">
            <a:spAutoFit/>
          </a:bodyPr>
          <a:lstStyle/>
          <a:p>
            <a:r>
              <a:rPr lang="zh-CN" altLang="zh-CN" sz="2800" dirty="0"/>
              <a:t>图像和文字在视觉传达领域中通常被统筹搭配，文字是画面构成的重要元素，它凭借自身鲜明的特质属性，能够直观的被观者所感知。在制作特效时，凡是用到图片以及视频素材时，几乎都会联合运用到文字效果与动画，包括字幕也是一种文字的呈现方式，不同的文字呈现方式所带来的视觉效果也是不一样的。</a:t>
            </a:r>
          </a:p>
          <a:p>
            <a:r>
              <a:rPr lang="zh-CN" altLang="zh-CN" sz="2800" dirty="0"/>
              <a:t>而熟练掌握文字的动画效果制作以及包含蒙版与路径的动画效果制作后，在日后的特效制作中可以做到动静结合，图文结合，从而使最终成片的质量更上一层楼，展示出更良好的效果</a:t>
            </a:r>
            <a:r>
              <a:rPr lang="zh-CN" altLang="zh-CN" sz="2800" dirty="0" smtClean="0"/>
              <a:t>。</a:t>
            </a:r>
            <a:endParaRPr lang="zh-CN" altLang="zh-CN" sz="2800" dirty="0"/>
          </a:p>
        </p:txBody>
      </p:sp>
    </p:spTree>
    <p:custDataLst>
      <p:tags r:id="rId1"/>
    </p:custDataLst>
    <p:extLst>
      <p:ext uri="{BB962C8B-B14F-4D97-AF65-F5344CB8AC3E}">
        <p14:creationId xmlns:p14="http://schemas.microsoft.com/office/powerpoint/2010/main" val="16498275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6"/>
          <p:cNvSpPr/>
          <p:nvPr>
            <p:custDataLst>
              <p:tags r:id="rId1"/>
            </p:custDataLst>
          </p:nvPr>
        </p:nvSpPr>
        <p:spPr>
          <a:xfrm>
            <a:off x="2619544" y="970081"/>
            <a:ext cx="9393162" cy="205998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69200" y="970082"/>
            <a:ext cx="2250150" cy="1127739"/>
            <a:chOff x="169200" y="1595724"/>
            <a:chExt cx="2250150" cy="1127739"/>
          </a:xfrm>
        </p:grpSpPr>
        <p:grpSp>
          <p:nvGrpSpPr>
            <p:cNvPr id="3" name="组合 2"/>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等腰三角形 3"/>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268" y="1600685"/>
              <a:ext cx="1926863"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a:t>
              </a:r>
              <a:r>
                <a:rPr lang="zh-CN" altLang="zh-CN" sz="2000" b="1" kern="100" dirty="0" smtClean="0">
                  <a:solidFill>
                    <a:schemeClr val="bg1"/>
                  </a:solidFill>
                  <a:latin typeface="+mn-ea"/>
                  <a:cs typeface="宋体" panose="02010600030101010101" pitchFamily="2" charset="-122"/>
                </a:rPr>
                <a:t>—</a:t>
              </a:r>
              <a:r>
                <a:rPr lang="zh-CN" altLang="en-US" sz="2000" b="1" kern="100" dirty="0">
                  <a:solidFill>
                    <a:schemeClr val="bg1"/>
                  </a:solidFill>
                  <a:latin typeface="+mn-ea"/>
                  <a:cs typeface="宋体" panose="02010600030101010101" pitchFamily="2" charset="-122"/>
                </a:rPr>
                <a:t>文字显示</a:t>
              </a: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526171" y="109157"/>
            <a:ext cx="1832553" cy="747641"/>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743199" y="856798"/>
            <a:ext cx="9108142" cy="2308324"/>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：选中 “文字</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”文本图层，展开文本图层的“文本”属性，单击“动画”按钮，先后执行“位置”和“不透明度”命令，如图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所示，然后设置位置”为（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），“不透明度为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p:nvPr/>
        </p:nvPicPr>
        <p:blipFill>
          <a:blip r:embed="rId3" cstate="print">
            <a:extLst>
              <a:ext uri="{28A0092B-C50C-407E-A947-70E740481C1C}">
                <a14:useLocalDpi xmlns:a14="http://schemas.microsoft.com/office/drawing/2010/main" val="0"/>
              </a:ext>
            </a:extLst>
          </a:blip>
          <a:srcRect/>
          <a:stretch>
            <a:fillRect/>
          </a:stretch>
        </p:blipFill>
        <p:spPr>
          <a:xfrm>
            <a:off x="2743199" y="3293657"/>
            <a:ext cx="3550025" cy="2461684"/>
          </a:xfrm>
          <a:prstGeom prst="rect">
            <a:avLst/>
          </a:prstGeom>
          <a:noFill/>
          <a:ln>
            <a:noFill/>
          </a:ln>
        </p:spPr>
      </p:pic>
      <p:pic>
        <p:nvPicPr>
          <p:cNvPr id="12" name="图片 11"/>
          <p:cNvPicPr/>
          <p:nvPr/>
        </p:nvPicPr>
        <p:blipFill>
          <a:blip r:embed="rId4">
            <a:extLst>
              <a:ext uri="{28A0092B-C50C-407E-A947-70E740481C1C}">
                <a14:useLocalDpi xmlns:a14="http://schemas.microsoft.com/office/drawing/2010/main" val="0"/>
              </a:ext>
            </a:extLst>
          </a:blip>
          <a:srcRect/>
          <a:stretch>
            <a:fillRect/>
          </a:stretch>
        </p:blipFill>
        <p:spPr>
          <a:xfrm>
            <a:off x="7001977" y="3293657"/>
            <a:ext cx="4849364" cy="2461684"/>
          </a:xfrm>
          <a:prstGeom prst="rect">
            <a:avLst/>
          </a:prstGeom>
          <a:noFill/>
          <a:ln>
            <a:noFill/>
          </a:ln>
        </p:spPr>
      </p:pic>
      <p:sp>
        <p:nvSpPr>
          <p:cNvPr id="13" name="矩形 12"/>
          <p:cNvSpPr/>
          <p:nvPr/>
        </p:nvSpPr>
        <p:spPr>
          <a:xfrm>
            <a:off x="3873655" y="5857563"/>
            <a:ext cx="970137"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7-3</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4" name="矩形 13"/>
          <p:cNvSpPr/>
          <p:nvPr/>
        </p:nvSpPr>
        <p:spPr>
          <a:xfrm>
            <a:off x="8941590" y="5825972"/>
            <a:ext cx="970137" cy="583814"/>
          </a:xfrm>
          <a:prstGeom prst="rect">
            <a:avLst/>
          </a:prstGeom>
        </p:spPr>
        <p:txBody>
          <a:bodyPr wrap="none">
            <a:spAutoFit/>
          </a:bodyPr>
          <a:lstStyle/>
          <a:p>
            <a:pPr algn="ctr">
              <a:lnSpc>
                <a:spcPct val="150000"/>
              </a:lnSpc>
              <a:spcAft>
                <a:spcPts val="0"/>
              </a:spcAft>
            </a:pPr>
            <a:r>
              <a:rPr lang="zh-CN" altLang="zh-CN" sz="2400" kern="100" dirty="0">
                <a:latin typeface="等线" panose="02010600030101010101" pitchFamily="2" charset="-122"/>
                <a:ea typeface="宋体" panose="02010600030101010101" pitchFamily="2" charset="-122"/>
                <a:cs typeface="宋体" panose="02010600030101010101" pitchFamily="2" charset="-122"/>
              </a:rPr>
              <a:t>图</a:t>
            </a:r>
            <a:r>
              <a:rPr lang="en-US" altLang="zh-CN" sz="2400" kern="100" dirty="0">
                <a:latin typeface="等线" panose="02010600030101010101" pitchFamily="2" charset="-122"/>
                <a:ea typeface="宋体" panose="02010600030101010101" pitchFamily="2" charset="-122"/>
                <a:cs typeface="宋体" panose="02010600030101010101" pitchFamily="2" charset="-122"/>
              </a:rPr>
              <a:t>7-4</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2784535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TBkYmQ4ODUyMzM0NjY3ODk5ZDU1YmE3MTljNTEyYzAi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0.xml><?xml version="1.0" encoding="utf-8"?>
<p:tagLst xmlns:a="http://schemas.openxmlformats.org/drawingml/2006/main" xmlns:r="http://schemas.openxmlformats.org/officeDocument/2006/relationships" xmlns:p="http://schemas.openxmlformats.org/presentationml/2006/main">
  <p:tag name="ISLIDE.ICON" val="#167752;#48750;"/>
</p:tagLst>
</file>

<file path=ppt/tags/tag10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2.xml><?xml version="1.0" encoding="utf-8"?>
<p:tagLst xmlns:a="http://schemas.openxmlformats.org/drawingml/2006/main" xmlns:r="http://schemas.openxmlformats.org/officeDocument/2006/relationships" xmlns:p="http://schemas.openxmlformats.org/presentationml/2006/main">
  <p:tag name="ISLIDE.ICON" val="#167752;"/>
</p:tagLst>
</file>

<file path=ppt/tags/tag10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4.xml><?xml version="1.0" encoding="utf-8"?>
<p:tagLst xmlns:a="http://schemas.openxmlformats.org/drawingml/2006/main" xmlns:r="http://schemas.openxmlformats.org/officeDocument/2006/relationships" xmlns:p="http://schemas.openxmlformats.org/presentationml/2006/main">
  <p:tag name="ISLIDE.ICON" val="#16775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8.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9.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xml><?xml version="1.0" encoding="utf-8"?>
<p:tagLst xmlns:a="http://schemas.openxmlformats.org/drawingml/2006/main" xmlns:r="http://schemas.openxmlformats.org/officeDocument/2006/relationships" xmlns:p="http://schemas.openxmlformats.org/presentationml/2006/main">
  <p:tag name="ISLIDE.ICON" val="#167752;"/>
</p:tagLst>
</file>

<file path=ppt/tags/tag20.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1.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2.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3.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4.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5.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6.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7.xml><?xml version="1.0" encoding="utf-8"?>
<p:tagLst xmlns:a="http://schemas.openxmlformats.org/drawingml/2006/main" xmlns:r="http://schemas.openxmlformats.org/officeDocument/2006/relationships" xmlns:p="http://schemas.openxmlformats.org/presentationml/2006/main">
  <p:tag name="ISLIDE.ICON" val="#167752;"/>
</p:tagLst>
</file>

<file path=ppt/tags/tag28.xml><?xml version="1.0" encoding="utf-8"?>
<p:tagLst xmlns:a="http://schemas.openxmlformats.org/drawingml/2006/main" xmlns:r="http://schemas.openxmlformats.org/officeDocument/2006/relationships" xmlns:p="http://schemas.openxmlformats.org/presentationml/2006/main">
  <p:tag name="ISLIDE.ICON" val="#167752;"/>
</p:tagLst>
</file>

<file path=ppt/tags/tag2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9.xml><?xml version="1.0" encoding="utf-8"?>
<p:tagLst xmlns:a="http://schemas.openxmlformats.org/drawingml/2006/main" xmlns:r="http://schemas.openxmlformats.org/officeDocument/2006/relationships" xmlns:p="http://schemas.openxmlformats.org/presentationml/2006/main">
  <p:tag name="ISLIDE.ICON" val="#167752;#48750;"/>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9.xml><?xml version="1.0" encoding="utf-8"?>
<p:tagLst xmlns:a="http://schemas.openxmlformats.org/drawingml/2006/main" xmlns:r="http://schemas.openxmlformats.org/officeDocument/2006/relationships" xmlns:p="http://schemas.openxmlformats.org/presentationml/2006/main">
  <p:tag name="ISLIDE.ICON" val="#167752;#48750;"/>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xml><?xml version="1.0" encoding="utf-8"?>
<p:tagLst xmlns:a="http://schemas.openxmlformats.org/drawingml/2006/main" xmlns:r="http://schemas.openxmlformats.org/officeDocument/2006/relationships" xmlns:p="http://schemas.openxmlformats.org/presentationml/2006/main">
  <p:tag name="ISLIDE.ICON" val="#167752;"/>
</p:tagLst>
</file>

<file path=ppt/tags/tag8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5.xml><?xml version="1.0" encoding="utf-8"?>
<p:tagLst xmlns:a="http://schemas.openxmlformats.org/drawingml/2006/main" xmlns:r="http://schemas.openxmlformats.org/officeDocument/2006/relationships" xmlns:p="http://schemas.openxmlformats.org/presentationml/2006/main">
  <p:tag name="ISLIDE.ICON" val="#167752;#48750;"/>
</p:tagLst>
</file>

<file path=ppt/tags/tag8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324A7A"/>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11360</Words>
  <Application>Microsoft Office PowerPoint</Application>
  <PresentationFormat>宽屏</PresentationFormat>
  <Paragraphs>538</Paragraphs>
  <Slides>87</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87</vt:i4>
      </vt:variant>
    </vt:vector>
  </HeadingPairs>
  <TitlesOfParts>
    <vt:vector size="94" baseType="lpstr">
      <vt:lpstr>等线</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3</cp:revision>
  <dcterms:created xsi:type="dcterms:W3CDTF">2022-12-20T13:09:00Z</dcterms:created>
  <dcterms:modified xsi:type="dcterms:W3CDTF">2024-06-06T08:34:22Z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6EB8C865D0F54AFD95AA1B19AC70CFFA_12</vt:lpwstr>
  </property>
  <property fmtid="{D5CDD505-2E9C-101B-9397-08002B2CF9AE}" pid="3" name="KSOProductBuildVer">
    <vt:lpwstr>2052-12.1.0.16729</vt:lpwstr>
  </property>
</Properties>
</file>